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  <p:sldMasterId id="2147483918" r:id="rId2"/>
    <p:sldMasterId id="2147483930" r:id="rId3"/>
  </p:sldMasterIdLst>
  <p:notesMasterIdLst>
    <p:notesMasterId r:id="rId104"/>
  </p:notesMasterIdLst>
  <p:sldIdLst>
    <p:sldId id="817" r:id="rId4"/>
    <p:sldId id="843" r:id="rId5"/>
    <p:sldId id="841" r:id="rId6"/>
    <p:sldId id="870" r:id="rId7"/>
    <p:sldId id="808" r:id="rId8"/>
    <p:sldId id="871" r:id="rId9"/>
    <p:sldId id="543" r:id="rId10"/>
    <p:sldId id="544" r:id="rId11"/>
    <p:sldId id="819" r:id="rId12"/>
    <p:sldId id="869" r:id="rId13"/>
    <p:sldId id="821" r:id="rId14"/>
    <p:sldId id="822" r:id="rId15"/>
    <p:sldId id="823" r:id="rId16"/>
    <p:sldId id="493" r:id="rId17"/>
    <p:sldId id="872" r:id="rId18"/>
    <p:sldId id="873" r:id="rId19"/>
    <p:sldId id="875" r:id="rId20"/>
    <p:sldId id="898" r:id="rId21"/>
    <p:sldId id="880" r:id="rId22"/>
    <p:sldId id="881" r:id="rId23"/>
    <p:sldId id="876" r:id="rId24"/>
    <p:sldId id="877" r:id="rId25"/>
    <p:sldId id="878" r:id="rId26"/>
    <p:sldId id="879" r:id="rId27"/>
    <p:sldId id="882" r:id="rId28"/>
    <p:sldId id="883" r:id="rId29"/>
    <p:sldId id="884" r:id="rId30"/>
    <p:sldId id="886" r:id="rId31"/>
    <p:sldId id="885" r:id="rId32"/>
    <p:sldId id="887" r:id="rId33"/>
    <p:sldId id="892" r:id="rId34"/>
    <p:sldId id="889" r:id="rId35"/>
    <p:sldId id="893" r:id="rId36"/>
    <p:sldId id="894" r:id="rId37"/>
    <p:sldId id="895" r:id="rId38"/>
    <p:sldId id="896" r:id="rId39"/>
    <p:sldId id="897" r:id="rId40"/>
    <p:sldId id="900" r:id="rId41"/>
    <p:sldId id="902" r:id="rId42"/>
    <p:sldId id="899" r:id="rId43"/>
    <p:sldId id="903" r:id="rId44"/>
    <p:sldId id="888" r:id="rId45"/>
    <p:sldId id="824" r:id="rId46"/>
    <p:sldId id="904" r:id="rId47"/>
    <p:sldId id="905" r:id="rId48"/>
    <p:sldId id="906" r:id="rId49"/>
    <p:sldId id="826" r:id="rId50"/>
    <p:sldId id="962" r:id="rId51"/>
    <p:sldId id="787" r:id="rId52"/>
    <p:sldId id="960" r:id="rId53"/>
    <p:sldId id="961" r:id="rId54"/>
    <p:sldId id="828" r:id="rId55"/>
    <p:sldId id="963" r:id="rId56"/>
    <p:sldId id="909" r:id="rId57"/>
    <p:sldId id="907" r:id="rId58"/>
    <p:sldId id="964" r:id="rId59"/>
    <p:sldId id="911" r:id="rId60"/>
    <p:sldId id="912" r:id="rId61"/>
    <p:sldId id="829" r:id="rId62"/>
    <p:sldId id="914" r:id="rId63"/>
    <p:sldId id="917" r:id="rId64"/>
    <p:sldId id="916" r:id="rId65"/>
    <p:sldId id="918" r:id="rId66"/>
    <p:sldId id="919" r:id="rId67"/>
    <p:sldId id="921" r:id="rId68"/>
    <p:sldId id="920" r:id="rId69"/>
    <p:sldId id="922" r:id="rId70"/>
    <p:sldId id="923" r:id="rId71"/>
    <p:sldId id="925" r:id="rId72"/>
    <p:sldId id="926" r:id="rId73"/>
    <p:sldId id="927" r:id="rId74"/>
    <p:sldId id="928" r:id="rId75"/>
    <p:sldId id="929" r:id="rId76"/>
    <p:sldId id="932" r:id="rId77"/>
    <p:sldId id="930" r:id="rId78"/>
    <p:sldId id="933" r:id="rId79"/>
    <p:sldId id="937" r:id="rId80"/>
    <p:sldId id="934" r:id="rId81"/>
    <p:sldId id="936" r:id="rId82"/>
    <p:sldId id="938" r:id="rId83"/>
    <p:sldId id="955" r:id="rId84"/>
    <p:sldId id="939" r:id="rId85"/>
    <p:sldId id="941" r:id="rId86"/>
    <p:sldId id="967" r:id="rId87"/>
    <p:sldId id="966" r:id="rId88"/>
    <p:sldId id="968" r:id="rId89"/>
    <p:sldId id="965" r:id="rId90"/>
    <p:sldId id="946" r:id="rId91"/>
    <p:sldId id="956" r:id="rId92"/>
    <p:sldId id="969" r:id="rId93"/>
    <p:sldId id="970" r:id="rId94"/>
    <p:sldId id="511" r:id="rId95"/>
    <p:sldId id="839" r:id="rId96"/>
    <p:sldId id="607" r:id="rId97"/>
    <p:sldId id="952" r:id="rId98"/>
    <p:sldId id="971" r:id="rId99"/>
    <p:sldId id="840" r:id="rId100"/>
    <p:sldId id="954" r:id="rId101"/>
    <p:sldId id="953" r:id="rId102"/>
    <p:sldId id="677" r:id="rId103"/>
  </p:sldIdLst>
  <p:sldSz cx="9144000" cy="5715000" type="screen16x10"/>
  <p:notesSz cx="6648450" cy="9782175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379413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760413" indent="1539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141413" indent="2301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522413" indent="3063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00"/>
    <a:srgbClr val="D6FA50"/>
    <a:srgbClr val="C8F913"/>
    <a:srgbClr val="CCFFCC"/>
    <a:srgbClr val="EFFDBB"/>
    <a:srgbClr val="5014F8"/>
    <a:srgbClr val="92D05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817" autoAdjust="0"/>
  </p:normalViewPr>
  <p:slideViewPr>
    <p:cSldViewPr>
      <p:cViewPr>
        <p:scale>
          <a:sx n="80" d="100"/>
          <a:sy n="80" d="100"/>
        </p:scale>
        <p:origin x="-1176" y="-258"/>
      </p:cViewPr>
      <p:guideLst>
        <p:guide orient="horz" pos="840"/>
        <p:guide orient="horz" pos="331"/>
        <p:guide orient="horz" pos="3346"/>
        <p:guide orient="horz" pos="279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42" y="57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theme" Target="theme/theme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313" cy="4889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878" tIns="46939" rIns="93878" bIns="46939" numCol="1" anchor="t" anchorCtr="0" compatLnSpc="1">
            <a:prstTxWarp prst="textNoShape">
              <a:avLst/>
            </a:prstTxWarp>
          </a:bodyPr>
          <a:lstStyle>
            <a:lvl1pPr defTabSz="938213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81313" cy="4889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878" tIns="46939" rIns="93878" bIns="46939" numCol="1" anchor="t" anchorCtr="0" compatLnSpc="1">
            <a:prstTxWarp prst="textNoShape">
              <a:avLst/>
            </a:prstTxWarp>
          </a:bodyPr>
          <a:lstStyle>
            <a:lvl1pPr algn="r" defTabSz="938213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5CAD06B-66C3-4DA4-8B4D-65D638FF23D8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136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0525" y="735013"/>
            <a:ext cx="58674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5163" y="4646613"/>
            <a:ext cx="5318125" cy="44005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878" tIns="46939" rIns="93878" bIns="469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1638"/>
            <a:ext cx="2881313" cy="4889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878" tIns="46939" rIns="93878" bIns="46939" numCol="1" anchor="b" anchorCtr="0" compatLnSpc="1">
            <a:prstTxWarp prst="textNoShape">
              <a:avLst/>
            </a:prstTxWarp>
          </a:bodyPr>
          <a:lstStyle>
            <a:lvl1pPr defTabSz="938213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91638"/>
            <a:ext cx="2881313" cy="4889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878" tIns="46939" rIns="93878" bIns="46939" numCol="1" anchor="b" anchorCtr="0" compatLnSpc="1">
            <a:prstTxWarp prst="textNoShape">
              <a:avLst/>
            </a:prstTxWarp>
          </a:bodyPr>
          <a:lstStyle>
            <a:lvl1pPr algn="r" defTabSz="938213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8811E81-003D-4168-B3D2-05394468744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79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760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141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522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1904924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85909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66893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47878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0525" y="733425"/>
            <a:ext cx="5867400" cy="3668713"/>
          </a:xfrm>
          <a:ln/>
        </p:spPr>
      </p:sp>
      <p:sp>
        <p:nvSpPr>
          <p:cNvPr id="137219" name="Espaço Reservado para Anotaçõ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t-BR" altLang="pt-BR" smtClean="0"/>
              <a:t>Explicar o quê é um artigo, o que é periódico, o que é base de dados</a:t>
            </a:r>
          </a:p>
        </p:txBody>
      </p:sp>
      <p:sp>
        <p:nvSpPr>
          <p:cNvPr id="137220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F26C35-21A9-4C1E-9E08-B9A704235E4C}" type="slidenum">
              <a:rPr lang="pt-BR" altLang="pt-BR" smtClean="0">
                <a:solidFill>
                  <a:srgbClr val="000000"/>
                </a:solidFill>
                <a:cs typeface="Arial" charset="0"/>
              </a:rPr>
              <a:pPr/>
              <a:t>2</a:t>
            </a:fld>
            <a:endParaRPr lang="pt-BR" altLang="pt-BR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8001"/>
            <a:ext cx="7772400" cy="35560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27500"/>
            <a:ext cx="6400800" cy="1016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D38BAC2D-A4CF-44B8-80BE-3F81AA607245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ABB70DAA-1901-48E5-8FF2-43005526934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A340615A-966A-4D1F-9FF3-62A5FFA0EE7C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B47D942F-6195-4497-950E-6B4BDD1A77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4306BA6-EBA2-4610-804C-6C4B5FE88D31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7D71E28F-53FB-4670-BD84-362252AAC15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26D3-B6FB-4CE2-805E-EB362460D36B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Portal de Periódicos da CAPES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8A8EF-84DC-4D15-A470-FE016E7B1CD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26D3-B6FB-4CE2-805E-EB362460D36B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Portal de Periódicos da CAPES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C47FB-9706-464A-86F6-F0226724F3B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26D3-B6FB-4CE2-805E-EB362460D36B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Portal de Periódicos da CAPES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1E4D5-4A99-4C24-AFED-41E9DFCD6E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26D3-B6FB-4CE2-805E-EB362460D36B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Portal de Periódicos da CAPES</a:t>
            </a: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65D5-9AB1-4E5F-ADEC-A54878E0F28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2276"/>
            <a:ext cx="4040188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37420"/>
            <a:ext cx="4040188" cy="296771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8" y="1532276"/>
            <a:ext cx="4041775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8" y="2137420"/>
            <a:ext cx="4041775" cy="296771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21C18-FC03-4672-99BE-41264D5FF3BF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BAF0E-ECA8-448F-9FD9-E5F455647FF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EFC5D-A0DF-4588-AABC-E450F928A0D5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D69F-6428-4312-BA58-21213FB3A5E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A9E14-BB93-419F-94B5-8E9AD477B509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3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4C54B-4911-4BD9-88B9-B77F1C4002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3" y="697260"/>
            <a:ext cx="3008313" cy="720080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697260"/>
            <a:ext cx="5111750" cy="44078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3" y="1417340"/>
            <a:ext cx="3008313" cy="3687798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pt-BR" dirty="0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0B46D-324E-4FB4-9A99-86D517A4D095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2D0F4-E636-4BC0-8153-88C1C20B910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463B1ACE-7F36-438F-A98E-04C98B1B12C6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41E6296-D25C-4556-8B9D-69FC215C37E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97260"/>
            <a:ext cx="5486400" cy="3242386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0985" indent="0">
              <a:buNone/>
              <a:defRPr sz="2300"/>
            </a:lvl2pPr>
            <a:lvl3pPr marL="761970" indent="0">
              <a:buNone/>
              <a:defRPr sz="2000"/>
            </a:lvl3pPr>
            <a:lvl4pPr marL="1142954" indent="0">
              <a:buNone/>
              <a:defRPr sz="1700"/>
            </a:lvl4pPr>
            <a:lvl5pPr marL="1523939" indent="0">
              <a:buNone/>
              <a:defRPr sz="1700"/>
            </a:lvl5pPr>
            <a:lvl6pPr marL="1904924" indent="0">
              <a:buNone/>
              <a:defRPr sz="1700"/>
            </a:lvl6pPr>
            <a:lvl7pPr marL="2285909" indent="0">
              <a:buNone/>
              <a:defRPr sz="1700"/>
            </a:lvl7pPr>
            <a:lvl8pPr marL="2666893" indent="0">
              <a:buNone/>
              <a:defRPr sz="1700"/>
            </a:lvl8pPr>
            <a:lvl9pPr marL="3047878" indent="0">
              <a:buNone/>
              <a:defRPr sz="17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5957B-52DE-424B-8C5B-B0C62628C9B0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B05ED-C07B-4629-9E67-BF2528937D7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FB86A-22E1-41B4-98A3-DC7139C8C9AF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0961E-AE47-42B0-B6F5-4D8BC82BE9A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697260"/>
            <a:ext cx="2057400" cy="4407878"/>
          </a:xfrm>
        </p:spPr>
        <p:txBody>
          <a:bodyPr vert="eaVert"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697260"/>
            <a:ext cx="6019800" cy="440787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09FAB-15F5-4D31-B4E2-CE213DA982A1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EBB49-B89F-4165-ADD9-F0F4F0AB00B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8001"/>
            <a:ext cx="7772400" cy="35560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27500"/>
            <a:ext cx="6400800" cy="1016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33C4D718-2F77-4282-BBAB-529802412699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8A3D164A-B185-4E4F-B657-930E9C8DDC9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629F8CFE-E84F-41F2-9BE5-E13EAF74F456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DE1D467C-EAB0-44B2-B406-4F3AE522E8D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2702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4695825" y="32702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4297363" y="3270250"/>
            <a:ext cx="84137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143000"/>
            <a:ext cx="7772400" cy="2087563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90636"/>
            <a:ext cx="7772400" cy="943239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CD5F2B8E-8B85-4753-A850-F5BA2AD33DA2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5B0CD8C3-19F9-421B-B318-46CDCF6588A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333500"/>
            <a:ext cx="4041648" cy="37719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6D62A034-770C-4BA1-AF6A-4A8C92D37724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5FF9F212-9B19-4F94-8D99-2C179036FF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4040188" cy="5080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333500"/>
            <a:ext cx="4041775" cy="5080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844040"/>
            <a:ext cx="4041648" cy="3261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844041"/>
            <a:ext cx="4041648" cy="326098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25297711-8D71-4953-98E6-88783A576C6B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8F2BBCD3-C8FA-4C60-90B6-F9CAFC990E4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23D89439-C4AE-4CF6-A4FA-EF74D013DCD5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D6E3A11E-B9A2-45E2-A239-FDA7295D26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19371084-37E0-4858-A7C1-4A82CE6DCF92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E361D4E1-13C3-46B0-ABAE-B3913033A96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2702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4695825" y="32702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4297363" y="3270250"/>
            <a:ext cx="84137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143000"/>
            <a:ext cx="7772400" cy="2087563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90636"/>
            <a:ext cx="7772400" cy="943239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7AFB9D6D-CF67-4C75-B0D3-A2595981A347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BEBD0505-94B7-4E33-8A48-F0EFE47436E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22250"/>
            <a:ext cx="3008313" cy="174625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27542"/>
            <a:ext cx="4995863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2032000"/>
            <a:ext cx="3008313" cy="3073136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5DBDC54-4AE6-48ED-B885-C94FF919E656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ABD0F513-166D-4F52-8B17-0C88D3F8520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90500"/>
            <a:ext cx="5711824" cy="746125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952500"/>
            <a:ext cx="6054724" cy="378420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841875"/>
            <a:ext cx="5711824" cy="4445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C044B86E-22B2-4023-A5A4-1F9ED108A21A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88D1D620-9AA9-4215-8A32-487500FF310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F6F9F5D9-F1A4-4487-BD2F-CC32015E1BD4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1B2B81CE-C62B-4F2A-8ED0-6F89036036E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D7431EF-1D28-4C50-8A93-58E9FCC99822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7725EC4D-D956-4354-A136-30F022C9AC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333500"/>
            <a:ext cx="4041648" cy="37719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AECF93A5-9C24-43BE-A503-C16A37411696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220AA400-658E-43F9-843D-1BBAB5B8548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4040188" cy="5080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333500"/>
            <a:ext cx="4041775" cy="5080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844040"/>
            <a:ext cx="4041648" cy="3261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844041"/>
            <a:ext cx="4041648" cy="326098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2FB118F-6F13-4DD6-87D8-F25BCC990715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12D237EC-64BC-42E2-A495-66628B51684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FC242B3F-B126-4A06-9BCA-FDC3FFEC3A9E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B1ADC844-9EAE-454D-844F-2816B496A9A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1F30753D-8D1C-44F5-AEDB-D45C1296F21B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778EBBB8-3A11-4E7A-8994-F1E23B55E17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22250"/>
            <a:ext cx="3008313" cy="174625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27542"/>
            <a:ext cx="4995863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2032000"/>
            <a:ext cx="3008313" cy="3073136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6A42FACF-BB51-485C-8118-58E0E43034BC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FF48D289-938F-49C2-B13F-B49A41C9CB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90500"/>
            <a:ext cx="5711824" cy="746125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952500"/>
            <a:ext cx="6054724" cy="378420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841875"/>
            <a:ext cx="5711824" cy="4445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A0FC9634-AA07-47FC-99B7-AE58F30DBEF7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cs typeface="Arial" charset="0"/>
              </a:defRPr>
            </a:lvl1pPr>
          </a:lstStyle>
          <a:p>
            <a:pPr>
              <a:defRPr/>
            </a:pPr>
            <a:fld id="{9A79C398-9DF1-404C-8EF4-EE1180EEFF3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33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BR" dirty="0" smtClean="0"/>
              <a:t>Clique para editar o título mestre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  <a:endParaRPr lang="en-US" altLang="pt-B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5297488"/>
            <a:ext cx="2085975" cy="303212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D68C7D66-A42A-4709-9FF8-3195617BB4C4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5297488"/>
            <a:ext cx="2847975" cy="303212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5297488"/>
            <a:ext cx="561975" cy="303212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CBAB27DC-BB7E-4BE0-970C-5B60B48322E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8458200" y="54165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913" y="5416550"/>
            <a:ext cx="84137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179388" y="122238"/>
            <a:ext cx="5116512" cy="3921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COORDENAÇÃO DE APERFEIÇOAMENTO DE PESSOAL DE NÍVEL SUPERIOR - CAPES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</a:b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MINIST</a:t>
            </a: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É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RIO DA EDUCA</a:t>
            </a: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Ç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ÃO - MEC</a:t>
            </a:r>
            <a:r>
              <a:rPr lang="pt-BR" altLang="pt-BR" sz="1050" b="1" dirty="0">
                <a:latin typeface="Arial" pitchFamily="34" charset="0"/>
                <a:cs typeface="Arial" pitchFamily="34" charset="0"/>
              </a:rPr>
              <a:t> </a:t>
            </a:r>
            <a:endParaRPr lang="pt-BR" altLang="pt-BR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5" r:id="rId1"/>
    <p:sldLayoutId id="2147484596" r:id="rId2"/>
    <p:sldLayoutId id="2147484597" r:id="rId3"/>
    <p:sldLayoutId id="2147484598" r:id="rId4"/>
    <p:sldLayoutId id="2147484599" r:id="rId5"/>
    <p:sldLayoutId id="2147484600" r:id="rId6"/>
    <p:sldLayoutId id="2147484601" r:id="rId7"/>
    <p:sldLayoutId id="2147484602" r:id="rId8"/>
    <p:sldLayoutId id="2147484603" r:id="rId9"/>
    <p:sldLayoutId id="2147484604" r:id="rId10"/>
    <p:sldLayoutId id="2147484605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687388"/>
            <a:ext cx="8229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97" tIns="38098" rIns="76197" bIns="380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estilo do título mestre</a:t>
            </a:r>
          </a:p>
        </p:txBody>
      </p:sp>
      <p:sp>
        <p:nvSpPr>
          <p:cNvPr id="205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562100"/>
            <a:ext cx="8229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97" tIns="38098" rIns="76197" bIns="380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os estilos do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3D26D3-B6FB-4CE2-805E-EB362460D36B}" type="datetime1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BR"/>
              <a:t>Portal de Periódicos da CAPES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97290D-BDFB-464F-BF02-60ED24AAE98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pic>
        <p:nvPicPr>
          <p:cNvPr id="2055" name="Imagem 6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284663" y="115888"/>
            <a:ext cx="476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91" r:id="rId1"/>
    <p:sldLayoutId id="2147484592" r:id="rId2"/>
    <p:sldLayoutId id="2147484593" r:id="rId3"/>
    <p:sldLayoutId id="2147484594" r:id="rId4"/>
    <p:sldLayoutId id="2147484606" r:id="rId5"/>
    <p:sldLayoutId id="2147484607" r:id="rId6"/>
    <p:sldLayoutId id="2147484608" r:id="rId7"/>
    <p:sldLayoutId id="2147484609" r:id="rId8"/>
    <p:sldLayoutId id="2147484610" r:id="rId9"/>
    <p:sldLayoutId id="2147484611" r:id="rId10"/>
    <p:sldLayoutId id="214748461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5pPr>
      <a:lvl6pPr marL="380985" algn="ctr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6pPr>
      <a:lvl7pPr marL="761970" algn="ctr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7pPr>
      <a:lvl8pPr marL="1142954" algn="ctr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8pPr>
      <a:lvl9pPr marL="1523939" algn="ctr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" pitchFamily="34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17538" indent="-2365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0913" indent="-1889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1913" indent="-1889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2913" indent="-1889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33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BR" dirty="0" smtClean="0"/>
              <a:t>Clique para editar o título mestre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  <a:endParaRPr lang="en-US" altLang="pt-B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5297488"/>
            <a:ext cx="2085975" cy="303212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E3D5AC9D-9DAF-4B6B-BD97-26CFD419019E}" type="datetimeFigureOut">
              <a:rPr lang="pt-BR"/>
              <a:pPr>
                <a:defRPr/>
              </a:pPr>
              <a:t>30/06/2016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5297488"/>
            <a:ext cx="2847975" cy="303212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5297488"/>
            <a:ext cx="561975" cy="303212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1D01BA98-CCA8-4ED0-B952-528569A6DF9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8458200" y="5416550"/>
            <a:ext cx="84138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913" y="5416550"/>
            <a:ext cx="84137" cy="69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179388" y="122238"/>
            <a:ext cx="5116512" cy="3921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COORDENAÇÃO DE APERFEIÇOAMENTO DE PESSOAL DE NÍVEL SUPERIOR - CAPES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</a:b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MINIST</a:t>
            </a: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É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RIO DA EDUCA</a:t>
            </a:r>
            <a:r>
              <a:rPr lang="pt-BR" altLang="pt-BR" sz="900" b="1" dirty="0">
                <a:solidFill>
                  <a:srgbClr val="0087CA"/>
                </a:solidFill>
                <a:latin typeface="Arial"/>
                <a:ea typeface="Calibri" pitchFamily="34" charset="0"/>
                <a:cs typeface="Arial" pitchFamily="34" charset="0"/>
              </a:rPr>
              <a:t>Ç</a:t>
            </a:r>
            <a:r>
              <a:rPr lang="pt-BR" altLang="pt-BR" sz="900" b="1" dirty="0">
                <a:solidFill>
                  <a:srgbClr val="0087CA"/>
                </a:solidFill>
                <a:latin typeface="Verdana" pitchFamily="34" charset="0"/>
                <a:ea typeface="Calibri" pitchFamily="34" charset="0"/>
                <a:cs typeface="Arial" pitchFamily="34" charset="0"/>
              </a:rPr>
              <a:t>ÃO - MEC</a:t>
            </a:r>
            <a:r>
              <a:rPr lang="pt-BR" altLang="pt-BR" sz="105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BR" altLang="pt-BR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3" r:id="rId1"/>
    <p:sldLayoutId id="2147484614" r:id="rId2"/>
    <p:sldLayoutId id="2147484615" r:id="rId3"/>
    <p:sldLayoutId id="2147484616" r:id="rId4"/>
    <p:sldLayoutId id="2147484617" r:id="rId5"/>
    <p:sldLayoutId id="2147484618" r:id="rId6"/>
    <p:sldLayoutId id="2147484619" r:id="rId7"/>
    <p:sldLayoutId id="2147484620" r:id="rId8"/>
    <p:sldLayoutId id="2147484621" r:id="rId9"/>
    <p:sldLayoutId id="2147484622" r:id="rId10"/>
    <p:sldLayoutId id="2147484623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hyperlink" Target="mailto:periodicos@capes.gov.br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685800" y="508000"/>
            <a:ext cx="7772400" cy="3556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6600" b="1" dirty="0" smtClean="0">
                <a:latin typeface="+mj-lt"/>
              </a:rPr>
              <a:t>Portal de Periódicos Capes</a:t>
            </a:r>
            <a:endParaRPr lang="pt-BR" sz="6600" b="1" dirty="0">
              <a:latin typeface="+mj-lt"/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Maio de 2015</a:t>
            </a:r>
            <a:endParaRPr lang="pt-BR" sz="3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A98464-5B50-454F-85F3-8D10148CA9CD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408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6AFA4-3C91-4495-9A79-DFD64D31551C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10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o explicativo retangular 3"/>
          <p:cNvSpPr/>
          <p:nvPr/>
        </p:nvSpPr>
        <p:spPr>
          <a:xfrm>
            <a:off x="5364163" y="1717675"/>
            <a:ext cx="3168650" cy="2735263"/>
          </a:xfrm>
          <a:prstGeom prst="wedgeRectCallout">
            <a:avLst>
              <a:gd name="adj1" fmla="val -107340"/>
              <a:gd name="adj2" fmla="val -3842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pt-BR" dirty="0">
                <a:solidFill>
                  <a:srgbClr val="000000"/>
                </a:solidFill>
              </a:rPr>
              <a:t>A identificação permite o uso de serviços adicionais como o armazenamento de bases preferidas para pesquisa, link para acesso rápido a periódicos e artigos prediletos, criação de alertas de pesquisa, inscrição em treinamentos e obtenção </a:t>
            </a:r>
            <a:r>
              <a:rPr lang="pt-BR">
                <a:solidFill>
                  <a:srgbClr val="000000"/>
                </a:solidFill>
              </a:rPr>
              <a:t>de certificados.</a:t>
            </a:r>
            <a:endParaRPr lang="pt-BR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79512" y="4873724"/>
            <a:ext cx="8856984" cy="353939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76197" tIns="38098" rIns="76197" bIns="38098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BR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NÃO É NECESSÁRIO O USO DE SENHA PARA ACESSO AO PORTAL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1500" fill="hold">
                                          <p:stCondLst>
                                            <p:cond delay="3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1290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altLang="pt-BR" sz="4400" b="1" dirty="0" smtClean="0">
                <a:latin typeface="+mj-lt"/>
              </a:rPr>
              <a:t>Estamos à disposição para mais informações!</a:t>
            </a:r>
          </a:p>
        </p:txBody>
      </p:sp>
      <p:sp>
        <p:nvSpPr>
          <p:cNvPr id="12288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25750"/>
            <a:ext cx="6400800" cy="187325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altLang="pt-BR" sz="3600" u="sng" dirty="0" smtClean="0">
                <a:solidFill>
                  <a:schemeClr val="accent2"/>
                </a:solidFill>
                <a:latin typeface="+mn-lt"/>
                <a:hlinkClick r:id="rId2"/>
              </a:rPr>
              <a:t>periodicos@capes.gov.br</a:t>
            </a:r>
            <a:endParaRPr lang="pt-BR" altLang="pt-BR" sz="3600" u="sng" dirty="0" smtClean="0">
              <a:solidFill>
                <a:schemeClr val="accent2"/>
              </a:solidFill>
              <a:latin typeface="+mn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pt-BR" dirty="0" smtClean="0">
              <a:solidFill>
                <a:schemeClr val="tx2"/>
              </a:solidFill>
              <a:latin typeface="+mn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pt-BR" dirty="0" err="1" smtClean="0">
                <a:solidFill>
                  <a:schemeClr val="tx2"/>
                </a:solidFill>
                <a:latin typeface="+mn-lt"/>
              </a:rPr>
              <a:t>Maio</a:t>
            </a:r>
            <a:r>
              <a:rPr lang="en-US" altLang="pt-BR" dirty="0" smtClean="0">
                <a:solidFill>
                  <a:schemeClr val="tx2"/>
                </a:solidFill>
                <a:latin typeface="+mn-lt"/>
              </a:rPr>
              <a:t> 2015</a:t>
            </a:r>
            <a:endParaRPr lang="pt-BR" altLang="pt-BR" u="sng" dirty="0" smtClean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408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4551F-C0A1-4631-A625-E634199BD09B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11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o explicativo retangular 3"/>
          <p:cNvSpPr/>
          <p:nvPr/>
        </p:nvSpPr>
        <p:spPr>
          <a:xfrm>
            <a:off x="250825" y="1057275"/>
            <a:ext cx="4537075" cy="4537075"/>
          </a:xfrm>
          <a:prstGeom prst="wedgeRectCallout">
            <a:avLst>
              <a:gd name="adj1" fmla="val 62151"/>
              <a:gd name="adj2" fmla="val -2882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Bef>
                <a:spcPct val="50000"/>
              </a:spcBef>
              <a:defRPr/>
            </a:pPr>
            <a:r>
              <a:rPr lang="pt-BR" altLang="pt-BR" dirty="0"/>
              <a:t>Instituições interessadas em oferecer o serviço de </a:t>
            </a:r>
            <a:r>
              <a:rPr lang="pt-BR" altLang="pt-BR" b="1" dirty="0"/>
              <a:t>acesso remoto </a:t>
            </a:r>
            <a:r>
              <a:rPr lang="pt-BR" altLang="pt-BR" dirty="0"/>
              <a:t>a seus usuários podem aderir à</a:t>
            </a:r>
            <a:r>
              <a:rPr lang="pt-BR" dirty="0"/>
              <a:t> Comunidade Acadêmica Federada (CAFe).</a:t>
            </a:r>
          </a:p>
          <a:p>
            <a:pPr algn="just">
              <a:spcBef>
                <a:spcPct val="50000"/>
              </a:spcBef>
              <a:defRPr/>
            </a:pPr>
            <a:r>
              <a:rPr lang="pt-BR" dirty="0"/>
              <a:t> A CAFe reúne instituições de ensino e pesquisa brasileiras estabelecendo uma relação de confiança entre instituições participantes que permite que o usuário de uma instituição participante se autentique a partir de sua instituição de origem, que garante a autenticidade e credibilidade de seu usuário.</a:t>
            </a:r>
          </a:p>
          <a:p>
            <a:pPr>
              <a:spcBef>
                <a:spcPct val="50000"/>
              </a:spcBef>
              <a:defRPr/>
            </a:pPr>
            <a:r>
              <a:rPr lang="pt-BR" dirty="0"/>
              <a:t>Instituições interessadas em participar devem entrar em contato pelo e-mail cafe@rnp.br.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E849FD-1A95-4127-A4EE-8C52386000B0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12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059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4965700" y="395288"/>
            <a:ext cx="3127375" cy="252412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tângulo 9"/>
          <p:cNvSpPr>
            <a:spLocks noChangeArrowheads="1"/>
          </p:cNvSpPr>
          <p:nvPr/>
        </p:nvSpPr>
        <p:spPr bwMode="auto">
          <a:xfrm>
            <a:off x="3203575" y="968375"/>
            <a:ext cx="5761038" cy="41211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Após essa identificação, você será direcionado novamente para a página inicial a fim de iniciar suas pesquisas. </a:t>
            </a:r>
          </a:p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Caso deseje registrar também um perfil para acesso rápido a artigos, periódicos e bases de dados é necessário cadastrar-se também no Meu Espaço.</a:t>
            </a:r>
          </a:p>
          <a:p>
            <a:pPr>
              <a:defRPr/>
            </a:pPr>
            <a:r>
              <a:rPr lang="pt-BR" dirty="0">
                <a:solidFill>
                  <a:srgbClr val="000000"/>
                </a:solidFill>
              </a:rPr>
              <a:t>Usuários que já possuem cadastro no Portal podem ter seu perfil unificado, caso a instituição forneça dados pessoais durante a autenticação. Caso contrário, basta identificar-se novamente com o nome de usuário e senha do Portal.</a:t>
            </a:r>
          </a:p>
          <a:p>
            <a:pPr>
              <a:defRPr/>
            </a:pPr>
            <a:r>
              <a:rPr lang="pt-BR" i="1" dirty="0">
                <a:solidFill>
                  <a:srgbClr val="000000"/>
                </a:solidFill>
              </a:rPr>
              <a:t>Essa identificação também permite editar informações de seu perfil e a opção de </a:t>
            </a:r>
            <a:r>
              <a:rPr lang="pt-BR" i="1" dirty="0" err="1">
                <a:solidFill>
                  <a:srgbClr val="000000"/>
                </a:solidFill>
              </a:rPr>
              <a:t>logoff</a:t>
            </a:r>
            <a:r>
              <a:rPr lang="pt-BR" i="1" dirty="0">
                <a:solidFill>
                  <a:srgbClr val="000000"/>
                </a:solidFill>
              </a:rPr>
              <a:t>. Para acessar o Meu Espaço após a identificação, basta clicar novamente no link relacionado.</a:t>
            </a:r>
          </a:p>
          <a:p>
            <a:pPr>
              <a:defRPr/>
            </a:pPr>
            <a:endParaRPr lang="pt-BR" altLang="pt-BR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latin typeface="+mj-lt"/>
              </a:rPr>
              <a:t>Opções de Busca</a:t>
            </a:r>
            <a:endParaRPr lang="pt-BR" b="1" dirty="0">
              <a:latin typeface="+mj-lt"/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687762"/>
          </a:xfrm>
        </p:spPr>
        <p:txBody>
          <a:bodyPr rtlCol="0" anchor="b">
            <a:normAutofit fontScale="85000" lnSpcReduction="10000"/>
          </a:bodyPr>
          <a:lstStyle/>
          <a:p>
            <a:pPr algn="just" eaLnBrk="1" fontAlgn="auto" hangingPunct="1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 Portal de Periódicos oferece facilidades para o usuário realizar levantamentos sobre a produção científica gerada por pesquisadores em todo o mundo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  <a:endParaRPr lang="pt-BR" altLang="pt-BR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just" eaLnBrk="1" fontAlgn="auto" hangingPunct="1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Dispõe de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ferramentas </a:t>
            </a: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busca que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permitem </a:t>
            </a: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identificar artigos e documentos  que tratam sobre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assuntos </a:t>
            </a: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interesse do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usuário, localizar periódicos, livros e bases de dados de interesse</a:t>
            </a:r>
            <a:endParaRPr lang="pt-BR" altLang="pt-BR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just" eaLnBrk="1" fontAlgn="auto" hangingPunct="1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busca por assunto </a:t>
            </a: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é realizada em diferentes fontes de informação e os resultados podem ser analisados 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utilizando-se filtros</a:t>
            </a:r>
            <a:r>
              <a:rPr lang="pt-BR" alt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referentes aos conteúdos recuperados</a:t>
            </a: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As demais buscas reúnem todas as publicações (dentre periódicos, bases de dados e livros) disponíveis via Portal de Periódicos Capes para acesso.</a:t>
            </a:r>
            <a:endParaRPr lang="pt-BR" altLang="pt-BR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6CB6ED-9F92-41EC-8ACE-02399500F0EB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14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057275"/>
            <a:ext cx="7772400" cy="2087563"/>
          </a:xfrm>
        </p:spPr>
        <p:txBody>
          <a:bodyPr/>
          <a:lstStyle/>
          <a:p>
            <a:pPr fontAlgn="auto">
              <a:lnSpc>
                <a:spcPts val="5800"/>
              </a:lnSpc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Buscar base</a:t>
            </a:r>
          </a:p>
        </p:txBody>
      </p:sp>
      <p:sp>
        <p:nvSpPr>
          <p:cNvPr id="36867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722313" y="3498850"/>
            <a:ext cx="7772400" cy="942975"/>
          </a:xfrm>
        </p:spPr>
        <p:txBody>
          <a:bodyPr/>
          <a:lstStyle/>
          <a:p>
            <a:pPr algn="just">
              <a:spcBef>
                <a:spcPts val="500"/>
              </a:spcBef>
              <a:spcAft>
                <a:spcPts val="500"/>
              </a:spcAft>
              <a:defRPr/>
            </a:pP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Permite identificar as bases disponíveis   no Portal por </a:t>
            </a:r>
          </a:p>
          <a:p>
            <a:pPr marL="457200" indent="-457200" algn="just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Palavras do título ou ordem alfabética; </a:t>
            </a:r>
          </a:p>
          <a:p>
            <a:pPr marL="457200" indent="-457200" algn="just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Tipo de conteúdo abrangido, editor/fornecedor; e</a:t>
            </a:r>
          </a:p>
          <a:p>
            <a:pPr marL="457200" indent="-457200" algn="just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pt-BR" alt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Área/ subárea com opções de exibição de todo o conteúdo do portal ou apenas bases de livre acesso ou nacionais.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059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2735263" y="4035425"/>
            <a:ext cx="719137" cy="19367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flipV="1">
            <a:off x="3492500" y="2954338"/>
            <a:ext cx="2374900" cy="1728787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6" name="CaixaDeTexto 7"/>
          <p:cNvSpPr txBox="1">
            <a:spLocks noChangeArrowheads="1"/>
          </p:cNvSpPr>
          <p:nvPr/>
        </p:nvSpPr>
        <p:spPr bwMode="auto">
          <a:xfrm>
            <a:off x="588963" y="1344613"/>
            <a:ext cx="8555037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Na página inicial é possível localizar uma base de dados pelo nome, letra inicial do nome, verificar a lista completa de bases disponíveis ou acessar a busca avançada.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3B93D8-46AC-4029-8E9E-C1C6CA4AB1F5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17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7"/>
          <p:cNvSpPr txBox="1">
            <a:spLocks noChangeArrowheads="1"/>
          </p:cNvSpPr>
          <p:nvPr/>
        </p:nvSpPr>
        <p:spPr bwMode="auto">
          <a:xfrm>
            <a:off x="2987675" y="193675"/>
            <a:ext cx="6011863" cy="1517650"/>
          </a:xfrm>
          <a:prstGeom prst="roundRect">
            <a:avLst>
              <a:gd name="adj" fmla="val 7083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A mesma opção também pode ser localizado no menu lateral à esquerda e permite visualizar outros tipos de pesquisa disponíveis como a possibilidade de localizar a base por área do conhecimento ou de forma combinada – BUSCA AVANÇADA.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7"/>
          <p:cNvSpPr txBox="1">
            <a:spLocks noChangeArrowheads="1"/>
          </p:cNvSpPr>
          <p:nvPr/>
        </p:nvSpPr>
        <p:spPr bwMode="auto">
          <a:xfrm>
            <a:off x="4067175" y="1128713"/>
            <a:ext cx="4897438" cy="6635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Verificar as bases de dados disponíveis por área do conhecimento.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 cstate="email"/>
          <a:srcRect t="-69"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de cantos arredondados 2"/>
          <p:cNvSpPr/>
          <p:nvPr/>
        </p:nvSpPr>
        <p:spPr>
          <a:xfrm>
            <a:off x="5003800" y="3937000"/>
            <a:ext cx="4033838" cy="1563688"/>
          </a:xfrm>
          <a:prstGeom prst="roundRect">
            <a:avLst>
              <a:gd name="adj" fmla="val 951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Na busca avançada é possível combinar campos para pesquisa como editora responsável, tipo de documento que a base oferece, dentre outros. </a:t>
            </a: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latin typeface="+mj-lt"/>
              </a:rPr>
              <a:t>O que é o Portal de Periódicos?</a:t>
            </a:r>
            <a:endParaRPr lang="pt-BR" b="1" dirty="0">
              <a:latin typeface="+mj-lt"/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13"/>
          </p:nvPr>
        </p:nvSpPr>
        <p:spPr>
          <a:xfrm>
            <a:off x="365125" y="1333500"/>
            <a:ext cx="4351338" cy="3971925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maior biblioteca virtual de informação científica do mundo: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Mais de 37.000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títulos de revistas </a:t>
            </a: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acadêmicas (periódicos)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disponíveis para consulta em texto completo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126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bases de dados de referências e resumos para levantamento bibliográfico (quem está publicando o quê)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Mais de 250.000 documentos entre capítulos de livros eletrônicos, relatórios e outros tipos de publicações não seriadas</a:t>
            </a: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3482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148263" y="1236663"/>
            <a:ext cx="3240087" cy="42084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7"/>
          <p:cNvPicPr>
            <a:picLocks noChangeAspect="1" noChangeArrowheads="1"/>
          </p:cNvPicPr>
          <p:nvPr/>
        </p:nvPicPr>
        <p:blipFill>
          <a:blip r:embed="rId2" cstate="email"/>
          <a:srcRect t="-69"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4"/>
          <p:cNvSpPr>
            <a:spLocks noChangeArrowheads="1"/>
          </p:cNvSpPr>
          <p:nvPr/>
        </p:nvSpPr>
        <p:spPr bwMode="auto">
          <a:xfrm rot="10800000" flipV="1">
            <a:off x="2700338" y="2297113"/>
            <a:ext cx="3311525" cy="360362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Retângulo 4"/>
          <p:cNvSpPr>
            <a:spLocks noChangeArrowheads="1"/>
          </p:cNvSpPr>
          <p:nvPr/>
        </p:nvSpPr>
        <p:spPr bwMode="auto">
          <a:xfrm flipV="1">
            <a:off x="5435600" y="2901950"/>
            <a:ext cx="1501775" cy="253682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flipV="1">
            <a:off x="7008813" y="2901950"/>
            <a:ext cx="215900" cy="253682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6" name="CaixaDeTexto 7"/>
          <p:cNvSpPr txBox="1">
            <a:spLocks noChangeArrowheads="1"/>
          </p:cNvSpPr>
          <p:nvPr/>
        </p:nvSpPr>
        <p:spPr bwMode="auto">
          <a:xfrm>
            <a:off x="2828925" y="638175"/>
            <a:ext cx="6064250" cy="1189038"/>
          </a:xfrm>
          <a:prstGeom prst="roundRect">
            <a:avLst>
              <a:gd name="adj" fmla="val 9692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O resultado da pesquisa apresentará o número de bases localizadas, o nome da base, o tipo de publicação que oferece e verificar informações sobre ela (ícone em azul) ou realizar uma pesquisa na base (clicando no nome da base).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465327-F04B-45A1-A368-6E39975099E5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21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9213"/>
            <a:ext cx="9144000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A4F30-2CC9-4578-94F3-B842258A9EBA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22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>
            <a:spLocks noChangeArrowheads="1"/>
          </p:cNvSpPr>
          <p:nvPr/>
        </p:nvSpPr>
        <p:spPr bwMode="auto">
          <a:xfrm rot="10800000" flipV="1">
            <a:off x="107950" y="265113"/>
            <a:ext cx="3384550" cy="1008062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 rot="10800000" flipV="1">
            <a:off x="107950" y="1633538"/>
            <a:ext cx="6696075" cy="9366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1" name="CaixaDeTexto 7"/>
          <p:cNvSpPr txBox="1">
            <a:spLocks noChangeArrowheads="1"/>
          </p:cNvSpPr>
          <p:nvPr/>
        </p:nvSpPr>
        <p:spPr bwMode="auto">
          <a:xfrm>
            <a:off x="1331913" y="3144838"/>
            <a:ext cx="7402512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Ao clicar no link da base de dados disponível no Portal de Periódicos Capes, você é direcionado para a interface da própria base, onde pode utilizar os recursos da mesma.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107950" y="1273175"/>
            <a:ext cx="1584325" cy="5048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CaixaDeTexto 7"/>
          <p:cNvSpPr txBox="1">
            <a:spLocks noChangeArrowheads="1"/>
          </p:cNvSpPr>
          <p:nvPr/>
        </p:nvSpPr>
        <p:spPr bwMode="auto">
          <a:xfrm>
            <a:off x="1331913" y="3144838"/>
            <a:ext cx="7402512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Estas pesquisas serão realizadas </a:t>
            </a:r>
            <a:r>
              <a:rPr lang="pt-BR" altLang="pt-BR" b="1" dirty="0" smtClean="0">
                <a:solidFill>
                  <a:srgbClr val="000000"/>
                </a:solidFill>
                <a:latin typeface="+mn-lt"/>
              </a:rPr>
              <a:t>apenas</a:t>
            </a: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 na base selecionada, o que reduz o número de resultados recuperados, entretanto permite a utilização de outras ferramentas.</a:t>
            </a:r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 rot="10800000" flipV="1">
            <a:off x="7192963" y="1827213"/>
            <a:ext cx="1584325" cy="5048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A0634-CA0A-4D73-A97C-25AB37735139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24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61913" y="2584450"/>
            <a:ext cx="1957387" cy="1547813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rot="10800000" flipV="1">
            <a:off x="61913" y="1831975"/>
            <a:ext cx="1957387" cy="3778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altLang="pt-BR" sz="4500" b="1" dirty="0" smtClean="0">
                <a:latin typeface="+mj-lt"/>
              </a:rPr>
              <a:t>IMPORTANTE</a:t>
            </a:r>
          </a:p>
        </p:txBody>
      </p:sp>
      <p:pic>
        <p:nvPicPr>
          <p:cNvPr id="82948" name="Group 8"/>
          <p:cNvPicPr>
            <a:picLocks noGrp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364163" y="1993900"/>
            <a:ext cx="2851150" cy="25828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2947" name="Espaço Reservado para Conteúdo 12"/>
          <p:cNvSpPr>
            <a:spLocks noGrp="1"/>
          </p:cNvSpPr>
          <p:nvPr>
            <p:ph sz="quarter" idx="13"/>
          </p:nvPr>
        </p:nvSpPr>
        <p:spPr>
          <a:xfrm>
            <a:off x="365125" y="1333500"/>
            <a:ext cx="4854575" cy="3771900"/>
          </a:xfrm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alt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 acesso à informação em meio eletrônico possibilita não somente ler, salvar e imprimir textos, mas também assistir vídeos, ouvir entrevistas, visualizar e importar imagens, uma vez que incorpora vários tipos de formatos.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lnSpc>
                <a:spcPts val="5800"/>
              </a:lnSpc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Buscar Livros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2313" y="3390900"/>
            <a:ext cx="7772400" cy="942975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pt-BR" altLang="pt-BR" dirty="0" smtClean="0">
                <a:solidFill>
                  <a:schemeClr val="tx1"/>
                </a:solidFill>
                <a:latin typeface="+mn-lt"/>
              </a:rPr>
              <a:t>Permite ao usuário localizar livros, capítulos, anais, relatórios dentre outros tipos de publicações não seriadas. 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pt-BR" altLang="pt-BR" dirty="0" smtClean="0">
                <a:solidFill>
                  <a:schemeClr val="tx1"/>
                </a:solidFill>
                <a:latin typeface="+mn-lt"/>
              </a:rPr>
              <a:t>Na opção avançada permite ao usuário pesquisar publicações por: Título; ISBN; Autor e Editor/ Fornecedor.</a:t>
            </a:r>
          </a:p>
        </p:txBody>
      </p:sp>
      <p:sp>
        <p:nvSpPr>
          <p:cNvPr id="59396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pt-BR" altLang="pt-BR" smtClean="0">
                <a:solidFill>
                  <a:srgbClr val="595959"/>
                </a:solidFill>
              </a:rPr>
              <a:t>Portal de Periódicos da CAPES</a:t>
            </a:r>
          </a:p>
        </p:txBody>
      </p:sp>
      <p:sp>
        <p:nvSpPr>
          <p:cNvPr id="59397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BB2091-3F0E-487E-9049-B13E7311C294}" type="slidenum">
              <a:rPr lang="pt-BR" altLang="pt-BR" smtClean="0">
                <a:solidFill>
                  <a:srgbClr val="595959"/>
                </a:solidFill>
              </a:rPr>
              <a:pPr/>
              <a:t>26</a:t>
            </a:fld>
            <a:endParaRPr lang="pt-BR" altLang="pt-BR" smtClean="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408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7"/>
          <p:cNvSpPr txBox="1">
            <a:spLocks noChangeArrowheads="1"/>
          </p:cNvSpPr>
          <p:nvPr/>
        </p:nvSpPr>
        <p:spPr bwMode="auto">
          <a:xfrm>
            <a:off x="153988" y="4873625"/>
            <a:ext cx="8555037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 eaLnBrk="1" hangingPunct="1">
              <a:defRPr>
                <a:solidFill>
                  <a:srgbClr val="000000"/>
                </a:solidFill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pt-BR" altLang="pt-BR" dirty="0" smtClean="0"/>
              <a:t>Esta opção permite localizar uma publicação não seriada, seja um livro, capítulo, relatório, anais de congressos dentre outros..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7938"/>
            <a:ext cx="9144000" cy="570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de cantos arredondados 2"/>
          <p:cNvSpPr/>
          <p:nvPr/>
        </p:nvSpPr>
        <p:spPr>
          <a:xfrm>
            <a:off x="6011863" y="790575"/>
            <a:ext cx="2987675" cy="2711450"/>
          </a:xfrm>
          <a:prstGeom prst="roundRect">
            <a:avLst>
              <a:gd name="adj" fmla="val 87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BR" dirty="0">
                <a:solidFill>
                  <a:srgbClr val="000000"/>
                </a:solidFill>
              </a:rPr>
              <a:t>Além da possibilidade de localizar uma publicação por palavra no título, número de ISBN, autor e editor/fornecedor a equipe do Portal também reuniu as publicações em português para acesso rápido.</a:t>
            </a:r>
            <a:endParaRPr lang="pt-BR" dirty="0"/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4067175" y="3578225"/>
            <a:ext cx="2881313" cy="287338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175"/>
            <a:ext cx="9144000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 explicativo em seta para baixo 3"/>
          <p:cNvSpPr/>
          <p:nvPr/>
        </p:nvSpPr>
        <p:spPr>
          <a:xfrm rot="10800000">
            <a:off x="7239000" y="4297363"/>
            <a:ext cx="447675" cy="873125"/>
          </a:xfrm>
          <a:prstGeom prst="downArrowCallout">
            <a:avLst>
              <a:gd name="adj1" fmla="val 38511"/>
              <a:gd name="adj2" fmla="val 36074"/>
              <a:gd name="adj3" fmla="val 49734"/>
              <a:gd name="adj4" fmla="val 33897"/>
            </a:avLst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CaixaDeTexto 7"/>
          <p:cNvSpPr txBox="1">
            <a:spLocks noChangeArrowheads="1"/>
          </p:cNvSpPr>
          <p:nvPr/>
        </p:nvSpPr>
        <p:spPr bwMode="auto">
          <a:xfrm>
            <a:off x="2268538" y="5232400"/>
            <a:ext cx="6335712" cy="39211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 eaLnBrk="1" hangingPunct="1">
              <a:defRPr>
                <a:solidFill>
                  <a:srgbClr val="000000"/>
                </a:solidFill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pt-BR" altLang="pt-BR" dirty="0" smtClean="0"/>
              <a:t>Para acessar o título, basta clicar no ícone de texto completo.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/>
          <p:cNvPicPr>
            <a:picLocks noChangeAspect="1" noChangeArrowheads="1"/>
          </p:cNvPicPr>
          <p:nvPr/>
        </p:nvPicPr>
        <p:blipFill>
          <a:blip r:embed="rId2" cstate="email"/>
          <a:srcRect l="5190" r="7246"/>
          <a:stretch>
            <a:fillRect/>
          </a:stretch>
        </p:blipFill>
        <p:spPr bwMode="auto">
          <a:xfrm>
            <a:off x="0" y="0"/>
            <a:ext cx="9144000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2339975" y="2641600"/>
            <a:ext cx="5400675" cy="8636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altLang="pt-BR" dirty="0">
                <a:solidFill>
                  <a:srgbClr val="000000"/>
                </a:solidFill>
              </a:rPr>
              <a:t>O acesso realizado a partir de computadores não autorizados permitirá apenas a consulta ao conteúdo gratuito disponível no Portal.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lnSpc>
                <a:spcPts val="5800"/>
              </a:lnSpc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Periódicos Eletrônicos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2313" y="3390900"/>
            <a:ext cx="7772400" cy="942975"/>
          </a:xfrm>
        </p:spPr>
        <p:txBody>
          <a:bodyPr/>
          <a:lstStyle/>
          <a:p>
            <a:pPr algn="just">
              <a:lnSpc>
                <a:spcPct val="8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pt-BR" sz="1800" dirty="0" smtClean="0">
                <a:solidFill>
                  <a:schemeClr val="tx1"/>
                </a:solidFill>
                <a:latin typeface="+mn-lt"/>
              </a:rPr>
              <a:t>Permite ao usuário localizar periódicos ou verificar todos os títulos disponíveis por ordem alfabética. 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pt-BR" sz="1800" dirty="0" smtClean="0">
                <a:solidFill>
                  <a:schemeClr val="tx1"/>
                </a:solidFill>
                <a:latin typeface="+mn-lt"/>
              </a:rPr>
              <a:t>Quando identificado, é possível selecionar periódicos preferidos e salvá-los em Meu Espaço.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51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2843213" y="3287713"/>
            <a:ext cx="719137" cy="388937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3563938" y="2928938"/>
            <a:ext cx="2519362" cy="1727200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5" name="CaixaDeTexto 7"/>
          <p:cNvSpPr txBox="1">
            <a:spLocks noChangeArrowheads="1"/>
          </p:cNvSpPr>
          <p:nvPr/>
        </p:nvSpPr>
        <p:spPr bwMode="auto">
          <a:xfrm>
            <a:off x="588963" y="1344613"/>
            <a:ext cx="8555037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solidFill>
                  <a:srgbClr val="000000"/>
                </a:solidFill>
                <a:latin typeface="+mn-lt"/>
              </a:rPr>
              <a:t>Na página inicial é possível localizar um periódico pelo nome, letra inicial do nome, verificar a lista completa de bases disponíveis ou acessar a busca avançada.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44000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6A974-73D5-44CB-8EC1-6D67F8E1E296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32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5651500" y="2497138"/>
            <a:ext cx="3313113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7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7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pt-BR" altLang="pt-BR" sz="1800" i="1" dirty="0" smtClean="0">
                <a:solidFill>
                  <a:srgbClr val="000000"/>
                </a:solidFill>
                <a:latin typeface="+mn-lt"/>
              </a:rPr>
              <a:t>Para localizar periódicos nacionais selecione no campo Editor/Fornecedor essa opção.</a:t>
            </a:r>
          </a:p>
        </p:txBody>
      </p:sp>
      <p:sp>
        <p:nvSpPr>
          <p:cNvPr id="6" name="CaixaDeTexto 7"/>
          <p:cNvSpPr txBox="1">
            <a:spLocks noChangeArrowheads="1"/>
          </p:cNvSpPr>
          <p:nvPr/>
        </p:nvSpPr>
        <p:spPr bwMode="auto">
          <a:xfrm>
            <a:off x="153988" y="4873625"/>
            <a:ext cx="8555037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 eaLnBrk="1" hangingPunct="1">
              <a:defRPr>
                <a:solidFill>
                  <a:srgbClr val="000000"/>
                </a:solidFill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pt-BR" altLang="pt-BR" dirty="0" smtClean="0"/>
              <a:t>A busca avançada permite localizar um periódico por nome, número de ISSN, editor, área.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 rot="2419826">
            <a:off x="4964113" y="4032250"/>
            <a:ext cx="647700" cy="360363"/>
          </a:xfrm>
          <a:prstGeom prst="leftArrow">
            <a:avLst>
              <a:gd name="adj1" fmla="val 41176"/>
              <a:gd name="adj2" fmla="val 74524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4"/>
          <p:cNvSpPr txBox="1">
            <a:spLocks noChangeArrowheads="1"/>
          </p:cNvSpPr>
          <p:nvPr/>
        </p:nvSpPr>
        <p:spPr bwMode="auto">
          <a:xfrm>
            <a:off x="2555875" y="1273175"/>
            <a:ext cx="5040313" cy="1398588"/>
          </a:xfrm>
          <a:prstGeom prst="roundRect">
            <a:avLst>
              <a:gd name="adj" fmla="val 1721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Os resultados da pesquisa realizada são exibidos em uma lista. Para verificar informações sobre a disponibilidade de acesso (período e tipo de assinatura) basta clicar no ícone de informação em azul.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7019925" y="3289300"/>
            <a:ext cx="285750" cy="298450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/>
          <p:cNvPicPr>
            <a:picLocks noChangeAspect="1" noChangeArrowheads="1"/>
          </p:cNvPicPr>
          <p:nvPr/>
        </p:nvPicPr>
        <p:blipFill>
          <a:blip r:embed="rId2" cstate="email"/>
          <a:srcRect t="-73"/>
          <a:stretch>
            <a:fillRect/>
          </a:stretch>
        </p:blipFill>
        <p:spPr bwMode="auto">
          <a:xfrm>
            <a:off x="15875" y="6350"/>
            <a:ext cx="9132888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4813300" y="1849438"/>
            <a:ext cx="2376488" cy="3095625"/>
          </a:xfrm>
          <a:prstGeom prst="rect">
            <a:avLst/>
          </a:prstGeom>
          <a:solidFill>
            <a:srgbClr val="FF9900">
              <a:alpha val="25000"/>
            </a:srgbClr>
          </a:solidFill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395288" y="2065338"/>
            <a:ext cx="4248150" cy="1398587"/>
          </a:xfrm>
          <a:prstGeom prst="roundRect">
            <a:avLst>
              <a:gd name="adj" fmla="val 1721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Esta opção permite verificar a forma de acesso a esta publicação (algumas possuem assinaturas complementares), as áreas do conhecimento às quais atende e ainda o histórico de vida da publicação.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4"/>
          <p:cNvSpPr txBox="1">
            <a:spLocks noChangeArrowheads="1"/>
          </p:cNvSpPr>
          <p:nvPr/>
        </p:nvSpPr>
        <p:spPr bwMode="auto">
          <a:xfrm>
            <a:off x="1263650" y="4130675"/>
            <a:ext cx="6008688" cy="1187450"/>
          </a:xfrm>
          <a:prstGeom prst="roundRect">
            <a:avLst>
              <a:gd name="adj" fmla="val 949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ctr">
              <a:defRPr/>
            </a:pPr>
            <a:r>
              <a:rPr lang="pt-BR" dirty="0" smtClean="0"/>
              <a:t>As informações de acesso também podem ser verificadas pela opção “Exibir menu” quando o acesso à página do periódico for feita pelo ícone de folha com sinal de soma em laranja.</a:t>
            </a:r>
          </a:p>
        </p:txBody>
      </p:sp>
      <p:sp>
        <p:nvSpPr>
          <p:cNvPr id="4" name="CaixaDeTexto 7"/>
          <p:cNvSpPr txBox="1">
            <a:spLocks noChangeArrowheads="1"/>
          </p:cNvSpPr>
          <p:nvPr/>
        </p:nvSpPr>
        <p:spPr bwMode="auto">
          <a:xfrm>
            <a:off x="2960688" y="2592388"/>
            <a:ext cx="5040312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 eaLnBrk="1" hangingPunct="1">
              <a:defRPr>
                <a:solidFill>
                  <a:srgbClr val="000000"/>
                </a:solidFill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pt-BR" altLang="pt-BR" dirty="0" smtClean="0"/>
              <a:t>Para acessar a página eletrônica do periódico, basta clicar no ícone de texto completo.</a:t>
            </a:r>
          </a:p>
        </p:txBody>
      </p:sp>
      <p:sp>
        <p:nvSpPr>
          <p:cNvPr id="7" name="Retângulo 6"/>
          <p:cNvSpPr>
            <a:spLocks noChangeArrowheads="1"/>
          </p:cNvSpPr>
          <p:nvPr/>
        </p:nvSpPr>
        <p:spPr bwMode="auto">
          <a:xfrm flipV="1">
            <a:off x="6227763" y="442913"/>
            <a:ext cx="720725" cy="298450"/>
          </a:xfrm>
          <a:prstGeom prst="rect">
            <a:avLst/>
          </a:prstGeom>
          <a:noFill/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2" name="Seta dobrada para cima 1"/>
          <p:cNvSpPr/>
          <p:nvPr/>
        </p:nvSpPr>
        <p:spPr>
          <a:xfrm flipH="1">
            <a:off x="468313" y="3073400"/>
            <a:ext cx="6804025" cy="576263"/>
          </a:xfrm>
          <a:prstGeom prst="bentUpArrow">
            <a:avLst>
              <a:gd name="adj1" fmla="val 18816"/>
              <a:gd name="adj2" fmla="val 19846"/>
              <a:gd name="adj3" fmla="val 33246"/>
            </a:avLst>
          </a:prstGeom>
          <a:noFill/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 flipV="1">
            <a:off x="7272338" y="3444875"/>
            <a:ext cx="360362" cy="298450"/>
          </a:xfrm>
          <a:prstGeom prst="rect">
            <a:avLst/>
          </a:prstGeom>
          <a:noFill/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12" name="Seta em curva para baixo 11"/>
          <p:cNvSpPr/>
          <p:nvPr/>
        </p:nvSpPr>
        <p:spPr>
          <a:xfrm rot="5400000">
            <a:off x="5503069" y="2226469"/>
            <a:ext cx="4257675" cy="1036637"/>
          </a:xfrm>
          <a:prstGeom prst="curvedDownArrow">
            <a:avLst/>
          </a:prstGeom>
          <a:noFill/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7938"/>
            <a:ext cx="91440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130175" y="525463"/>
            <a:ext cx="5881688" cy="2427287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130175" y="3865563"/>
            <a:ext cx="5881688" cy="744537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07950" y="2952750"/>
            <a:ext cx="8856663" cy="954088"/>
          </a:xfrm>
          <a:prstGeom prst="roundRect">
            <a:avLst>
              <a:gd name="adj" fmla="val 11685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 partir deste menu é possível escolher ainda a forma de acesso ao periódico desejado, se houver mais de uma forma de acesso E verificar informações sobre o fator de impacto das publicações, dentre outras informações.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63"/>
            <a:ext cx="9144000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4"/>
          <p:cNvSpPr txBox="1">
            <a:spLocks noChangeArrowheads="1"/>
          </p:cNvSpPr>
          <p:nvPr/>
        </p:nvSpPr>
        <p:spPr bwMode="auto">
          <a:xfrm>
            <a:off x="4859338" y="3865563"/>
            <a:ext cx="3887787" cy="1241425"/>
          </a:xfrm>
          <a:prstGeom prst="roundRect">
            <a:avLst>
              <a:gd name="adj" fmla="val 7112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Para verificar os títulos de periódicos por área do conhecimento, selecione a opção ‘Buscar por área do conhecimento’.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0500" y="-39688"/>
            <a:ext cx="9334500" cy="573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2771775" y="3998913"/>
            <a:ext cx="4464050" cy="298450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2555875" y="2713038"/>
            <a:ext cx="6048375" cy="954087"/>
          </a:xfrm>
          <a:prstGeom prst="roundRect">
            <a:avLst>
              <a:gd name="adj" fmla="val 10439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 informação desejada será exibida logo abaixo da opção de pesquisa, permitindo que a pesquisa seja realizada novamente de forma mais rápida, caso seja de interesse.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flipV="1">
            <a:off x="4237038" y="565150"/>
            <a:ext cx="1008062" cy="298450"/>
          </a:xfrm>
          <a:prstGeom prst="rect">
            <a:avLst/>
          </a:prstGeom>
          <a:solidFill>
            <a:srgbClr val="FF9900">
              <a:alpha val="25000"/>
            </a:srgbClr>
          </a:solidFill>
          <a:ln w="57150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5292725" y="1562100"/>
            <a:ext cx="3600450" cy="1757363"/>
          </a:xfrm>
          <a:prstGeom prst="roundRect">
            <a:avLst>
              <a:gd name="adj" fmla="val 1189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Existem duas formas de visualizar os dados recuperados: ‘Lista de resultados’ ou ‘Lista detalhada de resultados’. Sempre que uma for selecionada, a outra opção se torna visível.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274638" y="1370013"/>
            <a:ext cx="971550" cy="360362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763"/>
            <a:ext cx="9144000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5372100" y="4124325"/>
            <a:ext cx="3240088" cy="1187450"/>
          </a:xfrm>
          <a:prstGeom prst="roundRect">
            <a:avLst>
              <a:gd name="adj" fmla="val 9979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>
              <a:defRPr/>
            </a:pPr>
            <a:r>
              <a:rPr lang="pt-BR" sz="1700" dirty="0">
                <a:solidFill>
                  <a:srgbClr val="000000"/>
                </a:solidFill>
              </a:rPr>
              <a:t>A opção ‘Buscar referências’ permite localizar periódicos ou artigos a partir de itens de uma citação bibliográfica conhecida.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4"/>
          <p:cNvPicPr>
            <a:picLocks noChangeAspect="1" noChangeArrowheads="1"/>
          </p:cNvPicPr>
          <p:nvPr/>
        </p:nvPicPr>
        <p:blipFill>
          <a:blip r:embed="rId2" cstate="email"/>
          <a:srcRect b="-237"/>
          <a:stretch>
            <a:fillRect/>
          </a:stretch>
        </p:blipFill>
        <p:spPr bwMode="auto">
          <a:xfrm>
            <a:off x="0" y="-23813"/>
            <a:ext cx="9144000" cy="575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484688" y="4225925"/>
            <a:ext cx="4392612" cy="95408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>
              <a:defRPr/>
            </a:pPr>
            <a:r>
              <a:rPr lang="pt-BR" sz="1700" dirty="0">
                <a:solidFill>
                  <a:srgbClr val="000000"/>
                </a:solidFill>
              </a:rPr>
              <a:t>Caso o conteúdo esteja disponível no Portal, ele será apresentado em uma nova janela.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lnSpc>
                <a:spcPts val="5800"/>
              </a:lnSpc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Buscar Assunto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722313" y="3390900"/>
            <a:ext cx="7772400" cy="1843088"/>
          </a:xfrm>
        </p:spPr>
        <p:txBody>
          <a:bodyPr/>
          <a:lstStyle/>
          <a:p>
            <a:pPr algn="just">
              <a:defRPr/>
            </a:pPr>
            <a:r>
              <a:rPr lang="pt-BR" dirty="0" smtClean="0">
                <a:latin typeface="+mn-lt"/>
              </a:rPr>
              <a:t>Dispõe de ferramenta de busca que permite identificar artigos e documentos  que tratam sobre os termos utilizados na busca. </a:t>
            </a:r>
          </a:p>
          <a:p>
            <a:pPr algn="just">
              <a:defRPr/>
            </a:pPr>
            <a:r>
              <a:rPr lang="pt-BR" dirty="0" smtClean="0">
                <a:latin typeface="+mn-lt"/>
              </a:rPr>
              <a:t>A busca é realizada em diferentes fontes de informação e os resultados podem ser analisados com filtros referentes aos conteúdos recuperados.</a:t>
            </a:r>
          </a:p>
          <a:p>
            <a:pPr algn="just">
              <a:defRPr/>
            </a:pPr>
            <a:endParaRPr lang="pt-BR" dirty="0">
              <a:latin typeface="+mn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A2395F-7CEE-44B3-BDF4-281C9FDA553C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43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95288" y="265113"/>
            <a:ext cx="8610600" cy="2554287"/>
          </a:xfrm>
          <a:prstGeom prst="wedgeRoundRectCallout">
            <a:avLst>
              <a:gd name="adj1" fmla="val -15178"/>
              <a:gd name="adj2" fmla="val 53202"/>
              <a:gd name="adj3" fmla="val 1666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pt-BR" altLang="pt-BR" sz="1600" dirty="0"/>
              <a:t>Nesta opção é possível pesquisar por assunto ou termos de interesse, autor e título do trabalho.</a:t>
            </a:r>
          </a:p>
          <a:p>
            <a:pPr algn="just">
              <a:defRPr/>
            </a:pPr>
            <a:r>
              <a:rPr lang="pt-BR" altLang="pt-BR" sz="1600" dirty="0"/>
              <a:t>Exemplos: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altLang="pt-BR" sz="1600" dirty="0"/>
              <a:t> Interesse sobre doenças negligenciadas use: </a:t>
            </a:r>
            <a:r>
              <a:rPr lang="pt-BR" altLang="pt-BR" sz="1600" b="1" dirty="0" err="1"/>
              <a:t>neglected</a:t>
            </a:r>
            <a:r>
              <a:rPr lang="pt-BR" altLang="pt-BR" sz="1600" b="1" dirty="0"/>
              <a:t> </a:t>
            </a:r>
            <a:r>
              <a:rPr lang="pt-BR" altLang="pt-BR" sz="1600" b="1" dirty="0" err="1"/>
              <a:t>diseases</a:t>
            </a:r>
            <a:r>
              <a:rPr lang="pt-BR" altLang="pt-BR" sz="1600" dirty="0"/>
              <a:t>;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altLang="pt-BR" sz="1600" dirty="0"/>
              <a:t> Documentos sobre floresta tropical e desmatamento use: </a:t>
            </a:r>
            <a:r>
              <a:rPr lang="pt-BR" altLang="pt-BR" sz="1600" b="1" dirty="0"/>
              <a:t>Tropical </a:t>
            </a:r>
            <a:r>
              <a:rPr lang="pt-BR" altLang="pt-BR" sz="1600" b="1" dirty="0" err="1"/>
              <a:t>forestry</a:t>
            </a:r>
            <a:r>
              <a:rPr lang="pt-BR" altLang="pt-BR" sz="1600" b="1" dirty="0"/>
              <a:t> AND  (</a:t>
            </a:r>
            <a:r>
              <a:rPr lang="pt-BR" altLang="pt-BR" sz="1600" b="1" dirty="0" err="1"/>
              <a:t>defor?station</a:t>
            </a:r>
            <a:r>
              <a:rPr lang="pt-BR" altLang="pt-BR" sz="1600" b="1" dirty="0"/>
              <a:t> OR </a:t>
            </a:r>
            <a:r>
              <a:rPr lang="pt-BR" altLang="pt-BR" sz="1600" b="1" dirty="0" err="1"/>
              <a:t>devastation</a:t>
            </a:r>
            <a:r>
              <a:rPr lang="pt-BR" altLang="pt-BR" sz="1600" b="1" dirty="0"/>
              <a:t>)</a:t>
            </a:r>
          </a:p>
          <a:p>
            <a:pPr algn="just">
              <a:buFont typeface="Arial" charset="0"/>
              <a:buChar char="•"/>
              <a:defRPr/>
            </a:pPr>
            <a:r>
              <a:rPr lang="pt-PT" sz="1600" dirty="0"/>
              <a:t> Mudanças climáticas </a:t>
            </a:r>
            <a:r>
              <a:rPr lang="en-US" altLang="pt-BR" sz="1600" dirty="0"/>
              <a:t>use: </a:t>
            </a:r>
            <a:r>
              <a:rPr lang="en-US" altLang="pt-BR" sz="1600" b="1" dirty="0"/>
              <a:t>“climate change” OR “weather changes”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altLang="pt-BR" sz="1600" dirty="0"/>
              <a:t> Energias renováveis e que estão sendo estudadas além dos biocombustíveis, use: </a:t>
            </a:r>
            <a:r>
              <a:rPr lang="pt-BR" altLang="pt-BR" sz="1600" b="1" dirty="0" err="1"/>
              <a:t>bio</a:t>
            </a:r>
            <a:r>
              <a:rPr lang="pt-BR" altLang="pt-BR" sz="1600" b="1" dirty="0"/>
              <a:t> </a:t>
            </a:r>
            <a:r>
              <a:rPr lang="pt-BR" altLang="pt-BR" sz="1600" b="1" dirty="0" err="1"/>
              <a:t>energy</a:t>
            </a:r>
            <a:r>
              <a:rPr lang="pt-BR" altLang="pt-BR" sz="1600" b="1" dirty="0"/>
              <a:t> OR </a:t>
            </a:r>
            <a:r>
              <a:rPr lang="pt-BR" altLang="pt-BR" sz="1600" b="1" dirty="0" err="1"/>
              <a:t>renewable</a:t>
            </a:r>
            <a:r>
              <a:rPr lang="pt-BR" altLang="pt-BR" sz="1600" b="1" dirty="0"/>
              <a:t> </a:t>
            </a:r>
            <a:r>
              <a:rPr lang="pt-BR" altLang="pt-BR" sz="1600" b="1" dirty="0" err="1"/>
              <a:t>energ</a:t>
            </a:r>
            <a:r>
              <a:rPr lang="pt-BR" altLang="pt-BR" sz="1600" b="1" dirty="0"/>
              <a:t>*  NOT </a:t>
            </a:r>
            <a:r>
              <a:rPr lang="pt-BR" altLang="pt-BR" sz="1600" b="1" dirty="0" err="1"/>
              <a:t>biofuel</a:t>
            </a:r>
            <a:endParaRPr lang="pt-BR" altLang="pt-BR" sz="16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>
                <a:latin typeface="+mj-lt"/>
              </a:rPr>
              <a:t>Buscar assunto – simples ou avançada</a:t>
            </a:r>
            <a:endParaRPr lang="pt-BR" sz="3200" b="1" dirty="0">
              <a:latin typeface="+mj-lt"/>
            </a:endParaRPr>
          </a:p>
        </p:txBody>
      </p:sp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pt-BR" sz="1700" dirty="0" smtClean="0">
                <a:latin typeface="+mn-lt"/>
              </a:rPr>
              <a:t>Buscando por uma expressão - Uso de termos simples e compostos:</a:t>
            </a:r>
            <a:endParaRPr lang="pt-BR" sz="1300" dirty="0" smtClean="0">
              <a:latin typeface="+mn-lt"/>
            </a:endParaRPr>
          </a:p>
          <a:p>
            <a:pPr lvl="1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1500" dirty="0" smtClean="0">
                <a:latin typeface="+mn-lt"/>
              </a:rPr>
              <a:t>O uso de aspas no “termo composto”  recupera os registros que contenham as palavras juntas. “</a:t>
            </a:r>
            <a:r>
              <a:rPr lang="pt-BR" sz="1500" i="1" dirty="0" smtClean="0">
                <a:latin typeface="+mn-lt"/>
              </a:rPr>
              <a:t>Global </a:t>
            </a:r>
            <a:r>
              <a:rPr lang="pt-BR" sz="1500" i="1" dirty="0" err="1" smtClean="0">
                <a:latin typeface="+mn-lt"/>
              </a:rPr>
              <a:t>warming</a:t>
            </a:r>
            <a:r>
              <a:rPr lang="pt-BR" sz="1500" dirty="0" smtClean="0">
                <a:latin typeface="+mn-lt"/>
              </a:rPr>
              <a:t>”</a:t>
            </a:r>
            <a:endParaRPr lang="pt-BR" sz="1300" dirty="0" smtClean="0">
              <a:latin typeface="+mn-lt"/>
            </a:endParaRPr>
          </a:p>
          <a:p>
            <a:pPr lvl="1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1500" dirty="0" smtClean="0">
                <a:latin typeface="+mn-lt"/>
              </a:rPr>
              <a:t>O termo composto, sem aspas, o sistema localiza registros que contenham as palavras, não importando a posição.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pt-BR" sz="1800" dirty="0" smtClean="0">
                <a:latin typeface="+mn-lt"/>
              </a:rPr>
              <a:t>Uso de booleanos:</a:t>
            </a:r>
          </a:p>
          <a:p>
            <a:pPr marL="381000" lvl="1" indent="0" eaLnBrk="1" hangingPunct="1">
              <a:buFont typeface="Arial" charset="0"/>
              <a:buNone/>
              <a:defRPr/>
            </a:pPr>
            <a:r>
              <a:rPr lang="pt-BR" sz="1500" dirty="0" smtClean="0">
                <a:latin typeface="+mn-lt"/>
              </a:rPr>
              <a:t>Os operadores devem ser digitados em letras maiúsculas, caso contrário será considerado como parte da expressão de busca.</a:t>
            </a:r>
          </a:p>
          <a:p>
            <a:pPr marL="666750" lvl="4" indent="-285750" eaLnBrk="1" hangingPunct="1">
              <a:buClr>
                <a:srgbClr val="0070C0"/>
              </a:buClr>
              <a:buSzPct val="80000"/>
              <a:defRPr/>
            </a:pPr>
            <a:r>
              <a:rPr lang="pt-BR" sz="1500" dirty="0" smtClean="0">
                <a:latin typeface="+mn-lt"/>
              </a:rPr>
              <a:t>AND</a:t>
            </a:r>
          </a:p>
          <a:p>
            <a:pPr marL="666750" lvl="4" indent="-285750" eaLnBrk="1" hangingPunct="1">
              <a:buClr>
                <a:srgbClr val="0070C0"/>
              </a:buClr>
              <a:buSzPct val="80000"/>
              <a:defRPr/>
            </a:pPr>
            <a:r>
              <a:rPr lang="pt-BR" sz="1500" dirty="0" smtClean="0">
                <a:latin typeface="+mn-lt"/>
              </a:rPr>
              <a:t>OR		</a:t>
            </a:r>
          </a:p>
          <a:p>
            <a:pPr marL="666750" lvl="4" indent="-285750" eaLnBrk="1" hangingPunct="1">
              <a:buClr>
                <a:srgbClr val="0070C0"/>
              </a:buClr>
              <a:buSzPct val="80000"/>
              <a:defRPr/>
            </a:pPr>
            <a:r>
              <a:rPr lang="pt-BR" sz="1500" dirty="0" smtClean="0">
                <a:latin typeface="+mn-lt"/>
              </a:rPr>
              <a:t>NOT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pt-BR" sz="1800" dirty="0" smtClean="0">
                <a:latin typeface="+mn-lt"/>
              </a:rPr>
              <a:t>Se nenhum operador for incluído a busca é realizada procurando todas as palavras.</a:t>
            </a:r>
          </a:p>
          <a:p>
            <a:pPr marL="1524000" lvl="4" indent="0" eaLnBrk="1" hangingPunct="1">
              <a:buFont typeface="Arial" charset="0"/>
              <a:buNone/>
              <a:defRPr/>
            </a:pPr>
            <a:endParaRPr lang="pt-BR" sz="1000" dirty="0" smtClean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2600" indent="0" eaLnBrk="1" hangingPunct="1">
              <a:buFont typeface="Arial" charset="0"/>
              <a:buNone/>
              <a:tabLst>
                <a:tab pos="377017" algn="l"/>
              </a:tabLst>
              <a:defRPr/>
            </a:pPr>
            <a:r>
              <a:rPr lang="pt-BR" dirty="0">
                <a:latin typeface="+mn-lt"/>
              </a:rPr>
              <a:t>Uso de caracteres curinga</a:t>
            </a:r>
            <a:r>
              <a:rPr lang="pt-BR" dirty="0" smtClean="0">
                <a:latin typeface="+mn-lt"/>
              </a:rPr>
              <a:t>:</a:t>
            </a:r>
            <a:endParaRPr lang="pt-BR" dirty="0">
              <a:latin typeface="+mn-lt"/>
            </a:endParaRPr>
          </a:p>
          <a:p>
            <a:pPr marL="765939" lvl="1" indent="-238115" eaLnBrk="1" hangingPunct="1">
              <a:buFont typeface="Arial" charset="0"/>
              <a:buNone/>
              <a:tabLst>
                <a:tab pos="377017" algn="l"/>
              </a:tabLst>
              <a:defRPr/>
            </a:pPr>
            <a:r>
              <a:rPr lang="pt-BR" sz="2000" dirty="0">
                <a:latin typeface="+mn-lt"/>
              </a:rPr>
              <a:t>?     Use o sinal de interrogação no lugar de uma letra </a:t>
            </a:r>
            <a:r>
              <a:rPr lang="pt-BR" sz="2000" dirty="0" smtClean="0">
                <a:latin typeface="+mn-lt"/>
              </a:rPr>
              <a:t>para </a:t>
            </a:r>
            <a:r>
              <a:rPr lang="pt-BR" sz="2000" dirty="0">
                <a:latin typeface="+mn-lt"/>
              </a:rPr>
              <a:t>que a ferramenta de busca encontre as variações da grafia da palavra</a:t>
            </a:r>
            <a:r>
              <a:rPr lang="pt-BR" sz="2000" dirty="0" smtClean="0">
                <a:latin typeface="+mn-lt"/>
              </a:rPr>
              <a:t>.</a:t>
            </a:r>
            <a:endParaRPr lang="pt-BR" sz="2000" dirty="0">
              <a:latin typeface="+mn-lt"/>
            </a:endParaRPr>
          </a:p>
          <a:p>
            <a:pPr marL="1201172" lvl="2" indent="-28575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7017" algn="l"/>
              </a:tabLst>
              <a:defRPr/>
            </a:pPr>
            <a:r>
              <a:rPr lang="pt-BR" sz="1800" dirty="0" err="1">
                <a:latin typeface="+mn-lt"/>
              </a:rPr>
              <a:t>Wom?n</a:t>
            </a:r>
            <a:r>
              <a:rPr lang="pt-BR" sz="1800" dirty="0">
                <a:latin typeface="+mn-lt"/>
              </a:rPr>
              <a:t>        para recuperar </a:t>
            </a:r>
            <a:r>
              <a:rPr lang="pt-BR" sz="1800" i="1" dirty="0" err="1">
                <a:latin typeface="+mn-lt"/>
              </a:rPr>
              <a:t>woman</a:t>
            </a:r>
            <a:r>
              <a:rPr lang="pt-BR" sz="1800" dirty="0">
                <a:latin typeface="+mn-lt"/>
              </a:rPr>
              <a:t> e </a:t>
            </a:r>
            <a:r>
              <a:rPr lang="pt-BR" sz="1800" i="1" dirty="0" err="1">
                <a:latin typeface="+mn-lt"/>
              </a:rPr>
              <a:t>women</a:t>
            </a:r>
            <a:endParaRPr lang="pt-BR" sz="1800" i="1" dirty="0">
              <a:latin typeface="+mn-lt"/>
            </a:endParaRPr>
          </a:p>
          <a:p>
            <a:pPr marL="1105914" lvl="2" indent="-190492" eaLnBrk="1" hangingPunct="1">
              <a:buFont typeface="Arial" pitchFamily="34" charset="0"/>
              <a:buChar char="•"/>
              <a:tabLst>
                <a:tab pos="377017" algn="l"/>
              </a:tabLst>
              <a:defRPr/>
            </a:pPr>
            <a:endParaRPr lang="pt-BR" sz="1800" dirty="0">
              <a:latin typeface="+mn-lt"/>
            </a:endParaRPr>
          </a:p>
          <a:p>
            <a:pPr marL="527823" lvl="1" indent="0" eaLnBrk="1" hangingPunct="1">
              <a:buFont typeface="Arial" charset="0"/>
              <a:buNone/>
              <a:tabLst>
                <a:tab pos="377017" algn="l"/>
              </a:tabLst>
              <a:defRPr/>
            </a:pPr>
            <a:r>
              <a:rPr lang="pt-BR" sz="2000" dirty="0">
                <a:latin typeface="+mn-lt"/>
              </a:rPr>
              <a:t>*	  Use o sinal de asterisco no final da palavra para recuperar as variações dos sufixos </a:t>
            </a:r>
            <a:endParaRPr lang="pt-BR" sz="1800" dirty="0">
              <a:latin typeface="+mn-lt"/>
            </a:endParaRPr>
          </a:p>
          <a:p>
            <a:pPr marL="1201172" lvl="2" indent="-28575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7017" algn="l"/>
              </a:tabLst>
              <a:defRPr/>
            </a:pPr>
            <a:r>
              <a:rPr lang="pt-BR" sz="1800" i="1" dirty="0" err="1">
                <a:latin typeface="+mn-lt"/>
              </a:rPr>
              <a:t>Behavio</a:t>
            </a:r>
            <a:r>
              <a:rPr lang="pt-BR" sz="1800" dirty="0">
                <a:latin typeface="+mn-lt"/>
              </a:rPr>
              <a:t>*         para recuperar </a:t>
            </a:r>
            <a:r>
              <a:rPr lang="pt-BR" sz="1800" i="1" dirty="0" err="1">
                <a:latin typeface="+mn-lt"/>
              </a:rPr>
              <a:t>behavior</a:t>
            </a:r>
            <a:r>
              <a:rPr lang="pt-BR" sz="1800" dirty="0">
                <a:latin typeface="+mn-lt"/>
              </a:rPr>
              <a:t> , </a:t>
            </a:r>
            <a:r>
              <a:rPr lang="pt-BR" sz="1800" i="1" dirty="0" err="1">
                <a:latin typeface="+mn-lt"/>
              </a:rPr>
              <a:t>behaviour</a:t>
            </a:r>
            <a:endParaRPr lang="pt-BR" sz="1800" i="1" dirty="0">
              <a:latin typeface="+mn-lt"/>
            </a:endParaRPr>
          </a:p>
          <a:p>
            <a:pPr marL="1201172" lvl="2" indent="-28575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7017" algn="l"/>
              </a:tabLst>
              <a:defRPr/>
            </a:pPr>
            <a:r>
              <a:rPr lang="pt-BR" sz="1800" i="1" dirty="0" err="1">
                <a:latin typeface="+mn-lt"/>
              </a:rPr>
              <a:t>Sustain</a:t>
            </a:r>
            <a:r>
              <a:rPr lang="pt-BR" sz="1800" dirty="0">
                <a:latin typeface="+mn-lt"/>
              </a:rPr>
              <a:t>*          para recuperar </a:t>
            </a:r>
            <a:r>
              <a:rPr lang="pt-BR" sz="1800" i="1" dirty="0" err="1">
                <a:latin typeface="+mn-lt"/>
              </a:rPr>
              <a:t>sustainable</a:t>
            </a:r>
            <a:r>
              <a:rPr lang="pt-BR" sz="1800" dirty="0">
                <a:latin typeface="+mn-lt"/>
              </a:rPr>
              <a:t> , </a:t>
            </a:r>
            <a:r>
              <a:rPr lang="pt-BR" sz="1800" i="1" dirty="0" err="1">
                <a:latin typeface="+mn-lt"/>
              </a:rPr>
              <a:t>sustainability</a:t>
            </a:r>
            <a:endParaRPr lang="pt-BR" sz="1800" i="1" dirty="0">
              <a:latin typeface="+mn-lt"/>
            </a:endParaRPr>
          </a:p>
          <a:p>
            <a:pPr marL="1201172" lvl="2" indent="-28575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7017" algn="l"/>
              </a:tabLst>
              <a:defRPr/>
            </a:pPr>
            <a:r>
              <a:rPr lang="pt-BR" sz="1800" i="1" dirty="0" err="1">
                <a:latin typeface="+mn-lt"/>
              </a:rPr>
              <a:t>Develop</a:t>
            </a:r>
            <a:r>
              <a:rPr lang="pt-BR" sz="1800" dirty="0">
                <a:latin typeface="+mn-lt"/>
              </a:rPr>
              <a:t>*         para recuperar </a:t>
            </a:r>
            <a:r>
              <a:rPr lang="pt-BR" sz="1800" i="1" dirty="0" err="1">
                <a:latin typeface="+mn-lt"/>
              </a:rPr>
              <a:t>development</a:t>
            </a:r>
            <a:r>
              <a:rPr lang="pt-BR" sz="1800" dirty="0">
                <a:latin typeface="+mn-lt"/>
              </a:rPr>
              <a:t> , </a:t>
            </a:r>
            <a:r>
              <a:rPr lang="pt-BR" sz="1800" i="1" dirty="0" err="1">
                <a:latin typeface="+mn-lt"/>
              </a:rPr>
              <a:t>developing</a:t>
            </a:r>
            <a:r>
              <a:rPr lang="pt-BR" sz="1800" dirty="0">
                <a:latin typeface="+mn-lt"/>
              </a:rPr>
              <a:t>, </a:t>
            </a:r>
            <a:r>
              <a:rPr lang="pt-BR" sz="1800" i="1" dirty="0" err="1">
                <a:latin typeface="+mn-lt"/>
              </a:rPr>
              <a:t>developmental</a:t>
            </a:r>
            <a:endParaRPr lang="pt-BR" sz="1800" i="1" dirty="0">
              <a:latin typeface="+mn-lt"/>
            </a:endParaRPr>
          </a:p>
          <a:p>
            <a:pPr marL="1524000" lvl="4" indent="0" eaLnBrk="1" hangingPunct="1">
              <a:buFont typeface="Arial" charset="0"/>
              <a:buNone/>
              <a:defRPr/>
            </a:pPr>
            <a:endParaRPr lang="pt-BR" sz="1100" dirty="0" smtClean="0">
              <a:latin typeface="+mn-lt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>
                <a:latin typeface="+mj-lt"/>
              </a:rPr>
              <a:t>Buscar assunto – simples ou avançada</a:t>
            </a:r>
            <a:endParaRPr lang="pt-BR" sz="3200" b="1" dirty="0">
              <a:latin typeface="+mj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2075" indent="0" eaLnBrk="1" hangingPunct="1">
              <a:buFont typeface="Arial" charset="0"/>
              <a:buNone/>
              <a:tabLst>
                <a:tab pos="376238" algn="l"/>
              </a:tabLst>
              <a:defRPr/>
            </a:pPr>
            <a:r>
              <a:rPr lang="pt-BR" b="1" dirty="0" smtClean="0">
                <a:latin typeface="+mn-lt"/>
              </a:rPr>
              <a:t>Agrupando termos dentro de uma expressão de busca</a:t>
            </a:r>
          </a:p>
          <a:p>
            <a:pPr marL="92075" indent="0" eaLnBrk="1" hangingPunct="1">
              <a:buFont typeface="Arial" charset="0"/>
              <a:buNone/>
              <a:tabLst>
                <a:tab pos="376238" algn="l"/>
              </a:tabLst>
              <a:defRPr/>
            </a:pPr>
            <a:endParaRPr lang="pt-BR" sz="1200" dirty="0" smtClean="0">
              <a:latin typeface="+mn-lt"/>
            </a:endParaRPr>
          </a:p>
          <a:p>
            <a:pPr marL="92075" indent="0" eaLnBrk="1" hangingPunct="1">
              <a:buFont typeface="Arial" charset="0"/>
              <a:buNone/>
              <a:tabLst>
                <a:tab pos="376238" algn="l"/>
              </a:tabLst>
              <a:defRPr/>
            </a:pPr>
            <a:r>
              <a:rPr lang="pt-BR" dirty="0" smtClean="0">
                <a:latin typeface="+mn-lt"/>
              </a:rPr>
              <a:t>Você pode usar parênteses para agrupar termos dentro de uma expressão:</a:t>
            </a:r>
          </a:p>
          <a:p>
            <a:pPr marL="711200" lvl="1" eaLnBrk="1" hangingPunct="1">
              <a:tabLst>
                <a:tab pos="376238" algn="l"/>
              </a:tabLst>
              <a:defRPr/>
            </a:pPr>
            <a:endParaRPr lang="pt-BR" sz="2000" dirty="0" smtClean="0">
              <a:latin typeface="+mn-lt"/>
            </a:endParaRPr>
          </a:p>
          <a:p>
            <a:pPr marL="817562" lvl="1" indent="-34290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6238" algn="l"/>
              </a:tabLst>
              <a:defRPr/>
            </a:pPr>
            <a:r>
              <a:rPr lang="pt-BR" sz="2000" i="1" dirty="0" smtClean="0">
                <a:latin typeface="+mn-lt"/>
              </a:rPr>
              <a:t>Energy</a:t>
            </a:r>
            <a:r>
              <a:rPr lang="pt-BR" sz="2000" dirty="0" smtClean="0">
                <a:latin typeface="+mn-lt"/>
              </a:rPr>
              <a:t> (</a:t>
            </a:r>
            <a:r>
              <a:rPr lang="pt-BR" sz="2000" i="1" dirty="0" err="1" smtClean="0">
                <a:latin typeface="+mn-lt"/>
              </a:rPr>
              <a:t>biofuel</a:t>
            </a:r>
            <a:r>
              <a:rPr lang="pt-BR" sz="2000" dirty="0" smtClean="0">
                <a:latin typeface="+mn-lt"/>
              </a:rPr>
              <a:t> OR </a:t>
            </a:r>
            <a:r>
              <a:rPr lang="pt-BR" sz="2000" i="1" dirty="0" err="1" smtClean="0">
                <a:latin typeface="+mn-lt"/>
              </a:rPr>
              <a:t>renewable</a:t>
            </a:r>
            <a:r>
              <a:rPr lang="pt-BR" sz="2000" dirty="0" smtClean="0">
                <a:latin typeface="+mn-lt"/>
              </a:rPr>
              <a:t> </a:t>
            </a:r>
            <a:r>
              <a:rPr lang="pt-BR" sz="2000" i="1" dirty="0" err="1" smtClean="0">
                <a:latin typeface="+mn-lt"/>
              </a:rPr>
              <a:t>energy</a:t>
            </a:r>
            <a:r>
              <a:rPr lang="pt-BR" sz="2000" dirty="0" smtClean="0">
                <a:latin typeface="+mn-lt"/>
              </a:rPr>
              <a:t>)</a:t>
            </a:r>
          </a:p>
          <a:p>
            <a:pPr marL="817562" lvl="1" indent="-34290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6238" algn="l"/>
              </a:tabLst>
              <a:defRPr/>
            </a:pPr>
            <a:endParaRPr lang="pt-BR" sz="2000" dirty="0" smtClean="0">
              <a:latin typeface="+mn-lt"/>
            </a:endParaRPr>
          </a:p>
          <a:p>
            <a:pPr marL="817562" lvl="1" indent="-342900" eaLnBrk="1" hangingPunct="1">
              <a:buClr>
                <a:srgbClr val="0070C0"/>
              </a:buClr>
              <a:buSzPct val="80000"/>
              <a:buFont typeface="Wingdings" pitchFamily="2" charset="2"/>
              <a:buChar char="v"/>
              <a:tabLst>
                <a:tab pos="376238" algn="l"/>
              </a:tabLst>
              <a:defRPr/>
            </a:pPr>
            <a:r>
              <a:rPr lang="pt-BR" sz="2000" i="1" dirty="0" err="1" smtClean="0">
                <a:latin typeface="+mn-lt"/>
              </a:rPr>
              <a:t>climate</a:t>
            </a:r>
            <a:r>
              <a:rPr lang="pt-BR" sz="2000" dirty="0" smtClean="0">
                <a:latin typeface="+mn-lt"/>
              </a:rPr>
              <a:t> (</a:t>
            </a:r>
            <a:r>
              <a:rPr lang="pt-BR" sz="2000" i="1" dirty="0" err="1" smtClean="0">
                <a:latin typeface="+mn-lt"/>
              </a:rPr>
              <a:t>hurricane</a:t>
            </a:r>
            <a:r>
              <a:rPr lang="pt-BR" sz="2000" dirty="0" smtClean="0">
                <a:latin typeface="+mn-lt"/>
              </a:rPr>
              <a:t> OR </a:t>
            </a:r>
            <a:r>
              <a:rPr lang="pt-BR" sz="2000" i="1" dirty="0" err="1" smtClean="0">
                <a:latin typeface="+mn-lt"/>
              </a:rPr>
              <a:t>storm</a:t>
            </a:r>
            <a:r>
              <a:rPr lang="pt-BR" sz="2000" dirty="0" smtClean="0">
                <a:latin typeface="+mn-lt"/>
              </a:rPr>
              <a:t> </a:t>
            </a:r>
            <a:r>
              <a:rPr lang="pt-BR" sz="2000" i="1" dirty="0" err="1" smtClean="0">
                <a:latin typeface="+mn-lt"/>
              </a:rPr>
              <a:t>damage</a:t>
            </a:r>
            <a:r>
              <a:rPr lang="pt-BR" sz="2000" dirty="0" smtClean="0">
                <a:latin typeface="+mn-lt"/>
              </a:rPr>
              <a:t>)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>
                <a:latin typeface="+mj-lt"/>
              </a:rPr>
              <a:t>Buscar assunto – simples ou avançada</a:t>
            </a:r>
            <a:endParaRPr lang="pt-BR" sz="3200" b="1" dirty="0">
              <a:latin typeface="+mj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4527A-EA0B-42E6-8398-FD45EC6F748A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47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4978400" y="2701925"/>
            <a:ext cx="1033463" cy="252413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rot="10800000" flipV="1">
            <a:off x="6516688" y="5124450"/>
            <a:ext cx="1008062" cy="252413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Retângulo 6"/>
          <p:cNvSpPr>
            <a:spLocks noChangeArrowheads="1"/>
          </p:cNvSpPr>
          <p:nvPr/>
        </p:nvSpPr>
        <p:spPr bwMode="auto">
          <a:xfrm flipV="1">
            <a:off x="4284663" y="3767138"/>
            <a:ext cx="1582737" cy="180975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 flipV="1">
            <a:off x="2960688" y="3676650"/>
            <a:ext cx="868362" cy="1341438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 flipV="1">
            <a:off x="3511550" y="2478088"/>
            <a:ext cx="2376488" cy="19367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201863" y="912813"/>
            <a:ext cx="6691312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pt-BR" altLang="pt-BR" dirty="0" smtClean="0">
                <a:latin typeface="+mn-lt"/>
              </a:rPr>
              <a:t>O resultado da busca sobre informações e recursos disponíveis são recuperados em várias bases simultaneamente, otimizando o processo de pesquisa.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>
            <a:spLocks noChangeArrowheads="1"/>
          </p:cNvSpPr>
          <p:nvPr/>
        </p:nvSpPr>
        <p:spPr bwMode="auto">
          <a:xfrm>
            <a:off x="3348038" y="4370388"/>
            <a:ext cx="5545137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latin typeface="+mn-lt"/>
              </a:rPr>
              <a:t>Todas as buscas realizadas trarão as palavras utilizadas para pesquisa em destaque.</a:t>
            </a:r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 rot="10800000" flipV="1">
            <a:off x="3856038" y="3028950"/>
            <a:ext cx="493712" cy="647700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 rot="2378651">
            <a:off x="4248150" y="3281363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alt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935538" y="3003550"/>
            <a:ext cx="3957637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 eaLnBrk="1" hangingPunct="1">
              <a:spcBef>
                <a:spcPct val="50000"/>
              </a:spcBef>
              <a:defRPr>
                <a:latin typeface="+mn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pt-BR" dirty="0"/>
              <a:t>Clique no ícone para acessar o texto completo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16463" y="1271588"/>
            <a:ext cx="3797300" cy="69691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pt-BR" altLang="pt-BR" dirty="0" smtClean="0">
                <a:latin typeface="+mn-lt"/>
              </a:rPr>
              <a:t>O texto completo é exibido em uma nova janela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9DD3D4-4C9F-4360-B434-0A3C2AA31173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5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email"/>
          <a:srcRect t="-452"/>
          <a:stretch>
            <a:fillRect/>
          </a:stretch>
        </p:blipFill>
        <p:spPr bwMode="auto">
          <a:xfrm>
            <a:off x="0" y="0"/>
            <a:ext cx="914400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4122738" y="1236663"/>
            <a:ext cx="4321175" cy="10048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latin typeface="+mn-lt"/>
              </a:rPr>
              <a:t>Na tela de resultado da busca é possível filtrar registros a partir das facetas disponíveis.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933700" y="625475"/>
            <a:ext cx="1025525" cy="50895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4267200" y="2425700"/>
            <a:ext cx="4697413" cy="1709738"/>
          </a:xfrm>
          <a:prstGeom prst="roundRect">
            <a:avLst>
              <a:gd name="adj" fmla="val 7763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Basta selecionar um item  para filtrar conteúdos.</a:t>
            </a:r>
          </a:p>
          <a:p>
            <a:pPr algn="ctr">
              <a:defRPr/>
            </a:pPr>
            <a:r>
              <a:rPr lang="pt-BR" dirty="0" smtClean="0"/>
              <a:t>OU</a:t>
            </a:r>
          </a:p>
          <a:p>
            <a:pPr>
              <a:defRPr/>
            </a:pPr>
            <a:r>
              <a:rPr lang="pt-BR" dirty="0" smtClean="0"/>
              <a:t>No link “Mais opções” selecionar vários  itens para filtrar o resultado dos documentos recuperados.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4140200" y="4225925"/>
            <a:ext cx="4321175" cy="6635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Nesta opção você pode incluir ou excluir itens para refinar sua busca.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68263"/>
            <a:ext cx="9144000" cy="57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C261-E3C9-4670-8BA9-97A4CE2BB3EA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52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124075" y="1849438"/>
            <a:ext cx="6500813" cy="10033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latin typeface="+mn-lt"/>
              </a:rPr>
              <a:t>O refinamento da pesquisa será exibido acima da lista de resultados recuperados e pode ser desfeito a qualquer tempo.</a:t>
            </a:r>
          </a:p>
          <a:p>
            <a:pPr algn="just" eaLnBrk="1" hangingPunct="1">
              <a:defRPr/>
            </a:pPr>
            <a:r>
              <a:rPr lang="pt-BR" altLang="pt-BR" dirty="0" smtClean="0">
                <a:latin typeface="+mn-lt"/>
              </a:rPr>
              <a:t>Outra opção de busca é realizar uma “Busca avançada”. </a:t>
            </a: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rot="10800000" flipV="1">
            <a:off x="3492500" y="1128713"/>
            <a:ext cx="4032250" cy="611187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68263"/>
            <a:ext cx="9144000" cy="57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9F829-6BE6-4DAD-BC32-56AC67DDE301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53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 rot="10800000" flipV="1">
            <a:off x="5111750" y="841375"/>
            <a:ext cx="1044575" cy="43180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611188" y="1417638"/>
            <a:ext cx="8208962" cy="2697162"/>
          </a:xfrm>
          <a:prstGeom prst="roundRect">
            <a:avLst>
              <a:gd name="adj" fmla="val 39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pt-BR" altLang="pt-BR" dirty="0"/>
              <a:t>A ordenação pelo ranking de um registro leva vários fatores em consideração.</a:t>
            </a:r>
          </a:p>
          <a:p>
            <a:pPr marL="0" lvl="1" indent="1778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Pesos diferentes atribuídos à existência do termo de busca em locais diferentes, bem como a quantidade de vezes que os termos aparecem (exemplo: existência do termo de busca nos metadados Versus o mesmo termo dentro do texto completo do documento)</a:t>
            </a:r>
          </a:p>
          <a:p>
            <a:pPr marL="0" lvl="1" indent="1778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A relevância considera a ordem dos termos de busca e a sua proximidade tanto nos metadados quanto no texto completo (“</a:t>
            </a:r>
            <a:r>
              <a:rPr lang="pt-BR" altLang="pt-BR" sz="1600" dirty="0" err="1"/>
              <a:t>search-wise</a:t>
            </a:r>
            <a:r>
              <a:rPr lang="pt-BR" altLang="pt-BR" sz="1600" dirty="0"/>
              <a:t> </a:t>
            </a:r>
            <a:r>
              <a:rPr lang="pt-BR" altLang="pt-BR" sz="1600" dirty="0" err="1"/>
              <a:t>distance</a:t>
            </a:r>
            <a:r>
              <a:rPr lang="pt-BR" altLang="pt-BR" sz="1600" dirty="0"/>
              <a:t>”).</a:t>
            </a:r>
          </a:p>
          <a:p>
            <a:pPr marL="0" lvl="1" indent="1778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A relevância do recurso leva em consideração medidas de utilização do texto da citação por usuários do Primo em todo o mundo.</a:t>
            </a:r>
          </a:p>
          <a:p>
            <a:pPr marL="0" lvl="1" indent="1778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Datas de publicação.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Grupo 3"/>
          <p:cNvGrpSpPr>
            <a:grpSpLocks/>
          </p:cNvGrpSpPr>
          <p:nvPr/>
        </p:nvGrpSpPr>
        <p:grpSpPr bwMode="auto">
          <a:xfrm>
            <a:off x="15875" y="0"/>
            <a:ext cx="9128125" cy="5715000"/>
            <a:chOff x="15121" y="0"/>
            <a:chExt cx="9128879" cy="5715000"/>
          </a:xfrm>
        </p:grpSpPr>
        <p:pic>
          <p:nvPicPr>
            <p:cNvPr id="88069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121" y="0"/>
              <a:ext cx="9128879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CaixaDeTexto 2"/>
            <p:cNvSpPr txBox="1"/>
            <p:nvPr/>
          </p:nvSpPr>
          <p:spPr>
            <a:xfrm>
              <a:off x="5771871" y="1181100"/>
              <a:ext cx="1116105" cy="7080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</a:rPr>
                <a:t>Relevância</a:t>
              </a:r>
            </a:p>
            <a:p>
              <a:pPr>
                <a:defRPr/>
              </a:pPr>
              <a:r>
                <a:rPr lang="pt-BR" sz="800" u="sng" dirty="0">
                  <a:solidFill>
                    <a:srgbClr val="0070C0"/>
                  </a:solidFill>
                </a:rPr>
                <a:t>Data – mais recente</a:t>
              </a:r>
            </a:p>
            <a:p>
              <a:pPr>
                <a:defRPr/>
              </a:pPr>
              <a:r>
                <a:rPr lang="pt-BR" sz="800" u="sng" dirty="0">
                  <a:solidFill>
                    <a:srgbClr val="0070C0"/>
                  </a:solidFill>
                </a:rPr>
                <a:t>Mais acessados</a:t>
              </a:r>
            </a:p>
            <a:p>
              <a:pPr>
                <a:defRPr/>
              </a:pPr>
              <a:r>
                <a:rPr lang="pt-BR" sz="800" u="sng" dirty="0">
                  <a:solidFill>
                    <a:srgbClr val="0070C0"/>
                  </a:solidFill>
                </a:rPr>
                <a:t>Autor</a:t>
              </a:r>
            </a:p>
            <a:p>
              <a:pPr>
                <a:defRPr/>
              </a:pPr>
              <a:r>
                <a:rPr lang="pt-BR" sz="800" u="sng" dirty="0">
                  <a:solidFill>
                    <a:srgbClr val="0070C0"/>
                  </a:solidFill>
                </a:rPr>
                <a:t>Título</a:t>
              </a:r>
            </a:p>
          </p:txBody>
        </p:sp>
      </p:grpSp>
      <p:sp>
        <p:nvSpPr>
          <p:cNvPr id="5" name="Retângulo 4"/>
          <p:cNvSpPr>
            <a:spLocks noChangeArrowheads="1"/>
          </p:cNvSpPr>
          <p:nvPr/>
        </p:nvSpPr>
        <p:spPr bwMode="auto">
          <a:xfrm rot="10800000" flipV="1">
            <a:off x="5292725" y="901700"/>
            <a:ext cx="1800225" cy="1163638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" name="Retângulo de cantos arredondados 5"/>
          <p:cNvSpPr/>
          <p:nvPr/>
        </p:nvSpPr>
        <p:spPr>
          <a:xfrm>
            <a:off x="611188" y="2209800"/>
            <a:ext cx="8208962" cy="2822575"/>
          </a:xfrm>
          <a:prstGeom prst="roundRect">
            <a:avLst>
              <a:gd name="adj" fmla="val 39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pt-BR" altLang="pt-BR" sz="1600" b="1" dirty="0"/>
              <a:t>Data mais recente, Autor, Título e Mais acessados.</a:t>
            </a:r>
          </a:p>
          <a:p>
            <a:pPr>
              <a:spcAft>
                <a:spcPts val="600"/>
              </a:spcAft>
              <a:defRPr/>
            </a:pPr>
            <a:r>
              <a:rPr lang="pt-BR" altLang="pt-BR" sz="1600" dirty="0"/>
              <a:t>Nesta última opção (</a:t>
            </a:r>
            <a:r>
              <a:rPr lang="pt-BR" altLang="pt-BR" sz="1600" b="1" dirty="0"/>
              <a:t>Mais acessados</a:t>
            </a:r>
            <a:r>
              <a:rPr lang="pt-BR" altLang="pt-BR" sz="1600" dirty="0"/>
              <a:t>) o cálculo é baseado nas ações de acesso ao texto completo com relação à quantidade de vezes que usuários no mundo todo, que utilizam o mesmo sistema do Portal, fizeram uma das seguintes ações: 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 Envio do registro para o Meu Espaço, 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 Clique no Ícone de acesso ao texto completo,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 Clique no link no Título do documento,		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 Clique na aba Detalhes, 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pt-BR" altLang="pt-BR" sz="1600" dirty="0"/>
              <a:t> Clique em Exibir online.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43438" y="2168525"/>
            <a:ext cx="3571875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Visão detalhada do registro. 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4264025" y="2570163"/>
            <a:ext cx="3240088" cy="178117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427538" y="1333500"/>
            <a:ext cx="4249737" cy="1123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Esta opção permite ainda a guarda das referências de artigos selecionados. Seja para envio ao Meu </a:t>
            </a:r>
            <a:r>
              <a:rPr lang="pt-BR" dirty="0"/>
              <a:t>E</a:t>
            </a:r>
            <a:r>
              <a:rPr lang="pt-BR" dirty="0" smtClean="0"/>
              <a:t>spaço, um gerenciador de referências ou impressão</a:t>
            </a:r>
            <a:r>
              <a:rPr lang="pt-BR" dirty="0"/>
              <a:t>.</a:t>
            </a:r>
            <a:endParaRPr lang="pt-BR" dirty="0" smtClean="0"/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6011863" y="2786063"/>
            <a:ext cx="1439862" cy="1295400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6513"/>
            <a:ext cx="91440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843213" y="336550"/>
            <a:ext cx="6164262" cy="1462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0" lvl="1">
              <a:defRPr/>
            </a:pPr>
            <a:r>
              <a:rPr lang="pt-BR" dirty="0" smtClean="0">
                <a:solidFill>
                  <a:schemeClr val="tx1"/>
                </a:solidFill>
              </a:rPr>
              <a:t>Em “Recomendações” são apresentados artigos que foram utilizados </a:t>
            </a:r>
          </a:p>
          <a:p>
            <a:pPr marL="0" lvl="1">
              <a:defRPr/>
            </a:pPr>
            <a:r>
              <a:rPr lang="pt-BR" dirty="0" smtClean="0">
                <a:solidFill>
                  <a:schemeClr val="tx1"/>
                </a:solidFill>
              </a:rPr>
              <a:t>por usuários e indicados por padrões de uso associativo.</a:t>
            </a:r>
          </a:p>
          <a:p>
            <a:pPr marL="0" lvl="1">
              <a:defRPr/>
            </a:pPr>
            <a:r>
              <a:rPr lang="pt-BR" dirty="0" smtClean="0">
                <a:solidFill>
                  <a:schemeClr val="tx1"/>
                </a:solidFill>
              </a:rPr>
              <a:t>= usuário que pediu este artigo A também pediu o artigo B e o C.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4284663" y="1920875"/>
            <a:ext cx="3251200" cy="151288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55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843213" y="1920875"/>
            <a:ext cx="6164262" cy="908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0" lvl="1">
              <a:defRPr/>
            </a:pPr>
            <a:r>
              <a:rPr lang="pt-BR" dirty="0" smtClean="0">
                <a:solidFill>
                  <a:schemeClr val="tx1"/>
                </a:solidFill>
              </a:rPr>
              <a:t>Caso o documento tenha sido indexado pela base Web </a:t>
            </a:r>
            <a:r>
              <a:rPr lang="pt-BR" dirty="0" err="1" smtClean="0">
                <a:solidFill>
                  <a:schemeClr val="tx1"/>
                </a:solidFill>
              </a:rPr>
              <a:t>of</a:t>
            </a: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 err="1" smtClean="0">
                <a:solidFill>
                  <a:schemeClr val="tx1"/>
                </a:solidFill>
              </a:rPr>
              <a:t>Science</a:t>
            </a:r>
            <a:r>
              <a:rPr lang="pt-BR" dirty="0" smtClean="0">
                <a:solidFill>
                  <a:schemeClr val="tx1"/>
                </a:solidFill>
              </a:rPr>
              <a:t> ou </a:t>
            </a:r>
            <a:r>
              <a:rPr lang="pt-BR" dirty="0" err="1" smtClean="0">
                <a:solidFill>
                  <a:schemeClr val="tx1"/>
                </a:solidFill>
              </a:rPr>
              <a:t>Scopus</a:t>
            </a:r>
            <a:r>
              <a:rPr lang="pt-BR" dirty="0" smtClean="0">
                <a:solidFill>
                  <a:schemeClr val="tx1"/>
                </a:solidFill>
              </a:rPr>
              <a:t>, o número de vezes que já foi citado nesta base será indicado.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3924300" y="3578225"/>
            <a:ext cx="3311525" cy="1871663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6B4AC-C15A-4844-A3C4-211EAFF133DD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59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318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2124075" y="0"/>
            <a:ext cx="6142038" cy="6985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defRPr/>
            </a:pPr>
            <a:r>
              <a:rPr lang="pt-BR" altLang="pt-BR" dirty="0" smtClean="0">
                <a:latin typeface="+mn-lt"/>
              </a:rPr>
              <a:t>A opção de busca avançada apresenta mais opções para criar estratégias de pesquisa.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1373188"/>
            <a:ext cx="928687" cy="88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94050" y="1373188"/>
            <a:ext cx="965200" cy="73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7763" y="1743075"/>
            <a:ext cx="1570037" cy="85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tângulo de cantos arredondados 7"/>
          <p:cNvSpPr/>
          <p:nvPr/>
        </p:nvSpPr>
        <p:spPr>
          <a:xfrm>
            <a:off x="411163" y="2857500"/>
            <a:ext cx="4802187" cy="1822450"/>
          </a:xfrm>
          <a:prstGeom prst="roundRect">
            <a:avLst>
              <a:gd name="adj" fmla="val 8193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>
              <a:defRPr/>
            </a:pPr>
            <a:r>
              <a:rPr lang="pt-BR" sz="1700" dirty="0">
                <a:solidFill>
                  <a:srgbClr val="000000"/>
                </a:solidFill>
              </a:rPr>
              <a:t>Na primeira caixa de seleção é possível selecionar o campo onde o termo deve ser pesquisado, na segunda caixa de seleção, a restrição de comparação (contém, é (exato) ou começa com) e por último informar a palavra ou frase na caixa de busca. 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5364163" y="3217863"/>
            <a:ext cx="3457575" cy="1243012"/>
          </a:xfrm>
          <a:prstGeom prst="roundRect">
            <a:avLst>
              <a:gd name="adj" fmla="val 9979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>
              <a:defRPr/>
            </a:pPr>
            <a:r>
              <a:rPr lang="pt-BR" sz="1700" dirty="0">
                <a:solidFill>
                  <a:srgbClr val="000000"/>
                </a:solidFill>
              </a:rPr>
              <a:t>Esta busca pode ser refinada por data de publicação, tipo de material, idioma e período de publicação 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6EB9EB-0C92-4072-A791-3CA56C0B5E41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6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2486025" y="3073400"/>
            <a:ext cx="3676650" cy="2160588"/>
          </a:xfrm>
          <a:prstGeom prst="rect">
            <a:avLst/>
          </a:prstGeom>
          <a:solidFill>
            <a:schemeClr val="accent6">
              <a:lumMod val="75000"/>
              <a:alpha val="45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3200" b="1" dirty="0">
                <a:solidFill>
                  <a:schemeClr val="tx2"/>
                </a:solidFill>
              </a:rPr>
              <a:t>Busca rápida</a:t>
            </a:r>
          </a:p>
        </p:txBody>
      </p:sp>
      <p:sp>
        <p:nvSpPr>
          <p:cNvPr id="6" name="Texto explicativo retangular 5"/>
          <p:cNvSpPr/>
          <p:nvPr/>
        </p:nvSpPr>
        <p:spPr>
          <a:xfrm>
            <a:off x="6227763" y="625475"/>
            <a:ext cx="2808287" cy="3240088"/>
          </a:xfrm>
          <a:prstGeom prst="wedgeRectCallout">
            <a:avLst>
              <a:gd name="adj1" fmla="val -49229"/>
              <a:gd name="adj2" fmla="val 6111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Na página inicial estão disponíveis 4 tipos de busca rápida: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pt-BR" altLang="pt-BR" dirty="0">
                <a:solidFill>
                  <a:srgbClr val="000000"/>
                </a:solidFill>
              </a:rPr>
              <a:t>Buscar assunto,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pt-BR" altLang="pt-BR" dirty="0">
                <a:solidFill>
                  <a:srgbClr val="000000"/>
                </a:solidFill>
              </a:rPr>
              <a:t>Buscar periódico,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pt-BR" altLang="pt-BR" dirty="0">
                <a:solidFill>
                  <a:srgbClr val="000000"/>
                </a:solidFill>
              </a:rPr>
              <a:t>Buscar livro e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pt-BR" altLang="pt-BR" dirty="0">
                <a:solidFill>
                  <a:srgbClr val="000000"/>
                </a:solidFill>
              </a:rPr>
              <a:t>Buscar base. </a:t>
            </a:r>
          </a:p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O objetivo destas opções é levar o usuário rapidamente ao conteúdo desejado.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900113" y="1128713"/>
            <a:ext cx="3743325" cy="360362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B690CE-2921-4948-8810-F58E3D74419A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60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4212" name="AutoShape 5"/>
          <p:cNvSpPr>
            <a:spLocks noChangeArrowheads="1"/>
          </p:cNvSpPr>
          <p:nvPr/>
        </p:nvSpPr>
        <p:spPr bwMode="auto">
          <a:xfrm rot="2378651">
            <a:off x="4179888" y="2806700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pt-BR" altLang="pt-BR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635375" y="3289300"/>
            <a:ext cx="2852738" cy="37465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Adicionar ao Meu Espaço </a:t>
            </a:r>
          </a:p>
        </p:txBody>
      </p:sp>
      <p:sp>
        <p:nvSpPr>
          <p:cNvPr id="15" name="CaixaDeTexto 6"/>
          <p:cNvSpPr txBox="1">
            <a:spLocks noChangeArrowheads="1"/>
          </p:cNvSpPr>
          <p:nvPr/>
        </p:nvSpPr>
        <p:spPr bwMode="auto">
          <a:xfrm>
            <a:off x="1908175" y="336550"/>
            <a:ext cx="6840538" cy="1452563"/>
          </a:xfrm>
          <a:prstGeom prst="roundRect">
            <a:avLst>
              <a:gd name="adj" fmla="val 823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É possível guardar temporariamente artigos no Meu Espaço, mesmo sem o usuário estar identificado.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Para enviar por e-mail ou imprimir a referência do(s) artigo(s) desejado(s) basta seleciona-lo(s) e clicar na opção desejada.	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6"/>
          <p:cNvSpPr txBox="1">
            <a:spLocks noChangeArrowheads="1"/>
          </p:cNvSpPr>
          <p:nvPr/>
        </p:nvSpPr>
        <p:spPr bwMode="auto">
          <a:xfrm>
            <a:off x="1798638" y="4081463"/>
            <a:ext cx="7345362" cy="1452562"/>
          </a:xfrm>
          <a:prstGeom prst="roundRect">
            <a:avLst>
              <a:gd name="adj" fmla="val 8845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É possível guardar temporariamente artigos no Meu Espaço, mesmo sem o usuário estar identificado.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Para enviar por e-mail ou imprimir a referência do(s) artigo(s) desejado(s) basta seleciona-lo(s) e clicar na opção desejada.	</a:t>
            </a:r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 flipV="1">
            <a:off x="6084888" y="3289300"/>
            <a:ext cx="1295400" cy="71913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763"/>
            <a:ext cx="914400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6"/>
          <p:cNvSpPr txBox="1">
            <a:spLocks noChangeArrowheads="1"/>
          </p:cNvSpPr>
          <p:nvPr/>
        </p:nvSpPr>
        <p:spPr bwMode="auto">
          <a:xfrm>
            <a:off x="179388" y="1344613"/>
            <a:ext cx="6446837" cy="9540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Acesso às estratégias de buscas realizadas na sessão.</a:t>
            </a:r>
          </a:p>
          <a:p>
            <a:pPr>
              <a:defRPr/>
            </a:pPr>
            <a:r>
              <a:rPr lang="pt-BR" dirty="0" smtClean="0"/>
              <a:t>Essas informações ficam localizadas na aba “Buscas” em “Meu espaço”.</a:t>
            </a:r>
          </a:p>
        </p:txBody>
      </p:sp>
      <p:sp>
        <p:nvSpPr>
          <p:cNvPr id="6" name="CaixaDeTexto 3"/>
          <p:cNvSpPr txBox="1">
            <a:spLocks noChangeArrowheads="1"/>
          </p:cNvSpPr>
          <p:nvPr/>
        </p:nvSpPr>
        <p:spPr bwMode="auto">
          <a:xfrm>
            <a:off x="2124075" y="4370388"/>
            <a:ext cx="6840538" cy="10033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Se desejar salvar </a:t>
            </a:r>
            <a:r>
              <a:rPr lang="pt-BR" b="1" dirty="0" smtClean="0"/>
              <a:t>PERMANENTEMENTE</a:t>
            </a:r>
            <a:r>
              <a:rPr lang="pt-BR" dirty="0" smtClean="0"/>
              <a:t> as estratégias de busca e os artigos... </a:t>
            </a:r>
          </a:p>
          <a:p>
            <a:pPr marL="665163" lvl="1" indent="-285750">
              <a:buFont typeface="Wingdings" pitchFamily="2" charset="2"/>
              <a:buChar char="Ø"/>
              <a:defRPr/>
            </a:pPr>
            <a:r>
              <a:rPr lang="pt-B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Identifique-se  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6"/>
          <p:cNvSpPr txBox="1">
            <a:spLocks noChangeArrowheads="1"/>
          </p:cNvSpPr>
          <p:nvPr/>
        </p:nvSpPr>
        <p:spPr bwMode="auto">
          <a:xfrm>
            <a:off x="971550" y="841375"/>
            <a:ext cx="7200900" cy="124301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/>
              <a:t>Após a identificação, são apresentadas as antigas estratégias de buscas salvas.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kern="0" dirty="0" smtClean="0"/>
              <a:t>Para ver as buscas realizadas na sessão,  clique o link  “As consultas desta sessão”.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778708">
            <a:off x="3878263" y="3282950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288"/>
            <a:ext cx="914400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3"/>
          <p:cNvSpPr txBox="1">
            <a:spLocks noChangeArrowheads="1"/>
          </p:cNvSpPr>
          <p:nvPr/>
        </p:nvSpPr>
        <p:spPr bwMode="auto">
          <a:xfrm>
            <a:off x="1533525" y="1057275"/>
            <a:ext cx="7359650" cy="129381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Para salvar as buscas realizadas durante a sessão, quando não estava identificado,</a:t>
            </a:r>
          </a:p>
          <a:p>
            <a:pPr>
              <a:defRPr/>
            </a:pPr>
            <a:r>
              <a:rPr lang="pt-BR" dirty="0" smtClean="0"/>
              <a:t> refaça a busca.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pt-B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Basta clicar na estratégia desejada.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>
            <a:spLocks noChangeArrowheads="1"/>
          </p:cNvSpPr>
          <p:nvPr/>
        </p:nvSpPr>
        <p:spPr bwMode="auto">
          <a:xfrm rot="10800000" flipV="1">
            <a:off x="2722563" y="0"/>
            <a:ext cx="1152525" cy="571500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 rot="18214602">
            <a:off x="4167188" y="5167312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tângulo 9"/>
          <p:cNvSpPr>
            <a:spLocks noChangeArrowheads="1"/>
          </p:cNvSpPr>
          <p:nvPr/>
        </p:nvSpPr>
        <p:spPr bwMode="auto">
          <a:xfrm rot="10800000" flipV="1">
            <a:off x="2762250" y="3360738"/>
            <a:ext cx="1223963" cy="7207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 rot="18214602">
            <a:off x="3848101" y="3046412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827088" y="2900363"/>
            <a:ext cx="7705725" cy="124301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ctr">
              <a:defRPr/>
            </a:pPr>
            <a:r>
              <a:rPr lang="pt-BR" dirty="0" smtClean="0"/>
              <a:t>Neste momento, é possível salvar a estratégia de busca para refazê-la posteriormente, </a:t>
            </a:r>
          </a:p>
          <a:p>
            <a:pPr algn="ctr">
              <a:defRPr/>
            </a:pPr>
            <a:r>
              <a:rPr lang="pt-BR" dirty="0" smtClean="0"/>
              <a:t>OU</a:t>
            </a:r>
          </a:p>
          <a:p>
            <a:pPr algn="ctr">
              <a:defRPr/>
            </a:pPr>
            <a:r>
              <a:rPr lang="pt-BR" dirty="0" smtClean="0"/>
              <a:t>Salvar a estratégia da busca e criar um serviço de Alerta.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6"/>
          <p:cNvSpPr txBox="1">
            <a:spLocks noChangeArrowheads="1"/>
          </p:cNvSpPr>
          <p:nvPr/>
        </p:nvSpPr>
        <p:spPr bwMode="auto">
          <a:xfrm>
            <a:off x="790575" y="2352675"/>
            <a:ext cx="8353425" cy="95408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Quando a busca e o alerta estiverem salvos, a indicação </a:t>
            </a:r>
            <a:r>
              <a:rPr lang="pt-BR" b="1" dirty="0" smtClean="0"/>
              <a:t>E-mail </a:t>
            </a:r>
            <a:r>
              <a:rPr lang="pt-BR" dirty="0" smtClean="0"/>
              <a:t>será apresentada.</a:t>
            </a:r>
          </a:p>
          <a:p>
            <a:pPr>
              <a:defRPr/>
            </a:pPr>
            <a:r>
              <a:rPr lang="pt-BR" dirty="0" smtClean="0"/>
              <a:t>Quando só a busca estiver salva é apresentada a indicação </a:t>
            </a:r>
            <a:r>
              <a:rPr lang="pt-BR" b="1" dirty="0" smtClean="0"/>
              <a:t>0</a:t>
            </a:r>
            <a:r>
              <a:rPr lang="pt-BR" dirty="0" smtClean="0"/>
              <a:t>, ou seja, nenhum alerta criado. </a:t>
            </a:r>
          </a:p>
        </p:txBody>
      </p:sp>
      <p:sp>
        <p:nvSpPr>
          <p:cNvPr id="7" name="Retângulo 6"/>
          <p:cNvSpPr>
            <a:spLocks noChangeArrowheads="1"/>
          </p:cNvSpPr>
          <p:nvPr/>
        </p:nvSpPr>
        <p:spPr bwMode="auto">
          <a:xfrm rot="10800000" flipV="1">
            <a:off x="5435600" y="3362325"/>
            <a:ext cx="1152525" cy="151130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700" y="12700"/>
            <a:ext cx="9131300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4295775" y="4357688"/>
            <a:ext cx="4054475" cy="895350"/>
          </a:xfrm>
          <a:prstGeom prst="roundRect">
            <a:avLst>
              <a:gd name="adj" fmla="val 6703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ctr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>
              <a:defRPr/>
            </a:pPr>
            <a:r>
              <a:rPr lang="pt-BR" dirty="0" smtClean="0">
                <a:latin typeface="Palatino Linotype" pitchFamily="18" charset="0"/>
              </a:rPr>
              <a:t>Exemplo de Alerta recebido por e-mail.</a:t>
            </a:r>
          </a:p>
          <a:p>
            <a:pPr algn="l">
              <a:defRPr/>
            </a:pPr>
            <a:r>
              <a:rPr lang="pt-BR" dirty="0" smtClean="0">
                <a:latin typeface="Palatino Linotype" pitchFamily="18" charset="0"/>
              </a:rPr>
              <a:t>Dar um clique no link do artigo de interesse.</a:t>
            </a:r>
          </a:p>
        </p:txBody>
      </p:sp>
      <p:sp>
        <p:nvSpPr>
          <p:cNvPr id="92164" name="AutoShape 5"/>
          <p:cNvSpPr>
            <a:spLocks noChangeArrowheads="1"/>
          </p:cNvSpPr>
          <p:nvPr/>
        </p:nvSpPr>
        <p:spPr bwMode="auto">
          <a:xfrm rot="2025800">
            <a:off x="3105150" y="2071688"/>
            <a:ext cx="647700" cy="358775"/>
          </a:xfrm>
          <a:prstGeom prst="leftArrow">
            <a:avLst>
              <a:gd name="adj1" fmla="val 41176"/>
              <a:gd name="adj2" fmla="val 74853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altLang="pt-BR" sz="4500" b="1">
                <a:latin typeface="+mj-lt"/>
                <a:cs typeface="Arial" charset="0"/>
              </a:rPr>
              <a:t>Identificando-se</a:t>
            </a:r>
          </a:p>
        </p:txBody>
      </p:sp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722313" y="3390900"/>
            <a:ext cx="7772400" cy="9429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altLang="pt-BR" dirty="0">
                <a:solidFill>
                  <a:schemeClr val="tx1"/>
                </a:solidFill>
              </a:rPr>
              <a:t>Guarde links de artigos, periódicos e bases de dados favoritos, crie alertas de pesquisa ou inscreva-se em treinamentos agendados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</p:txBody>
      </p:sp>
      <p:sp>
        <p:nvSpPr>
          <p:cNvPr id="3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Portal de Periódicos da CAPES</a:t>
            </a:r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14BF55-BD01-49FC-85B1-F5CE02FAAB32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7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2225675" y="1973263"/>
            <a:ext cx="2447925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ctr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>
                <a:latin typeface="Palatino Linotype" pitchFamily="18" charset="0"/>
              </a:rPr>
              <a:t>Pastas para organizar os artigos salvos</a:t>
            </a:r>
          </a:p>
        </p:txBody>
      </p:sp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5219700" y="2281238"/>
            <a:ext cx="2663825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ctr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>
                <a:latin typeface="Palatino Linotype" pitchFamily="18" charset="0"/>
              </a:rPr>
              <a:t>Registros de artigos salvos</a:t>
            </a:r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 rot="10800000" flipV="1">
            <a:off x="2843213" y="2928938"/>
            <a:ext cx="1657350" cy="158432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7" name="Retângulo 6"/>
          <p:cNvSpPr>
            <a:spLocks noChangeArrowheads="1"/>
          </p:cNvSpPr>
          <p:nvPr/>
        </p:nvSpPr>
        <p:spPr bwMode="auto">
          <a:xfrm rot="10800000" flipV="1">
            <a:off x="4572000" y="3000375"/>
            <a:ext cx="3095625" cy="151288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5"/>
          <p:cNvPicPr>
            <a:picLocks noChangeAspect="1" noChangeArrowheads="1"/>
          </p:cNvPicPr>
          <p:nvPr/>
        </p:nvPicPr>
        <p:blipFill>
          <a:blip r:embed="rId2" cstate="email"/>
          <a:srcRect b="-50"/>
          <a:stretch>
            <a:fillRect/>
          </a:stretch>
        </p:blipFill>
        <p:spPr bwMode="auto">
          <a:xfrm>
            <a:off x="0" y="-33338"/>
            <a:ext cx="91440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9A9947-FE53-4E58-A9EB-47C77745D4F0}" type="slidenum">
              <a:rPr lang="pt-BR" smtClean="0"/>
              <a:pPr>
                <a:defRPr/>
              </a:pPr>
              <a:t>72</a:t>
            </a:fld>
            <a:endParaRPr lang="pt-BR"/>
          </a:p>
        </p:txBody>
      </p:sp>
      <p:sp>
        <p:nvSpPr>
          <p:cNvPr id="4" name="CaixaDeTexto 6"/>
          <p:cNvSpPr txBox="1">
            <a:spLocks noChangeArrowheads="1"/>
          </p:cNvSpPr>
          <p:nvPr/>
        </p:nvSpPr>
        <p:spPr bwMode="auto">
          <a:xfrm>
            <a:off x="179388" y="193675"/>
            <a:ext cx="2376487" cy="4878388"/>
          </a:xfrm>
          <a:prstGeom prst="roundRect">
            <a:avLst>
              <a:gd name="adj" fmla="val 7963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ctr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just">
              <a:defRPr/>
            </a:pPr>
            <a:r>
              <a:rPr lang="pt-BR" dirty="0" smtClean="0">
                <a:latin typeface="Palatino Linotype" pitchFamily="18" charset="0"/>
              </a:rPr>
              <a:t>Em </a:t>
            </a:r>
            <a:r>
              <a:rPr lang="pt-BR" b="1" dirty="0" smtClean="0">
                <a:latin typeface="Palatino Linotype" pitchFamily="18" charset="0"/>
              </a:rPr>
              <a:t>Minhas bases</a:t>
            </a:r>
            <a:r>
              <a:rPr lang="pt-BR" dirty="0" smtClean="0">
                <a:latin typeface="Palatino Linotype" pitchFamily="18" charset="0"/>
              </a:rPr>
              <a:t>, o usuário identificado pode criar conjuntos de bases para buscar assunto. Essa seleção também pode ser feita durante uma busca avançada.  Para criar o conjunto no Meu Espaço: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pt-BR" dirty="0" smtClean="0">
                <a:latin typeface="Palatino Linotype" pitchFamily="18" charset="0"/>
              </a:rPr>
              <a:t>Selecione a base desejada para busca e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pt-BR" dirty="0" smtClean="0">
                <a:latin typeface="Palatino Linotype" pitchFamily="18" charset="0"/>
              </a:rPr>
              <a:t>Crie um novo conjunto de bases ou adicione a um conjunto existente.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sz="3600" b="1" dirty="0" smtClean="0">
                <a:latin typeface="+mj-lt"/>
              </a:rPr>
              <a:t>Buscar Assunto – bases escolhidas</a:t>
            </a:r>
            <a:endParaRPr lang="pt-BR" sz="3600" b="1" dirty="0">
              <a:latin typeface="+mj-lt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altLang="pt-BR" dirty="0" smtClean="0">
                <a:latin typeface="+mn-lt"/>
              </a:rPr>
              <a:t>É possível marcar até 11 bases para fazer buscas.</a:t>
            </a:r>
          </a:p>
          <a:p>
            <a:pPr eaLnBrk="1" hangingPunct="1">
              <a:lnSpc>
                <a:spcPct val="8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altLang="pt-BR" dirty="0" smtClean="0">
                <a:latin typeface="+mn-lt"/>
              </a:rPr>
              <a:t>Se o usuário estiver identificado as bases permanecem salvas, para uso futuro.</a:t>
            </a:r>
          </a:p>
          <a:p>
            <a:pPr eaLnBrk="1" hangingPunct="1">
              <a:lnSpc>
                <a:spcPct val="8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altLang="pt-BR" dirty="0" smtClean="0">
                <a:latin typeface="+mn-lt"/>
              </a:rPr>
              <a:t>Para  fazer a busca dos assuntos o usuário preenche os termos de interesse e realiza  a pesquisas nas bases selecionadas. </a:t>
            </a:r>
          </a:p>
          <a:p>
            <a:pPr eaLnBrk="1" hangingPunct="1">
              <a:lnSpc>
                <a:spcPct val="8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altLang="pt-BR" dirty="0" smtClean="0">
                <a:latin typeface="+mn-lt"/>
              </a:rPr>
              <a:t>Se desejar fazer outras buscas nas bases selecionadas não clique no link “Nova busca”.  Apague os termos e digite novos termos para busca.</a:t>
            </a:r>
          </a:p>
          <a:p>
            <a:pPr eaLnBrk="1" hangingPunct="1">
              <a:lnSpc>
                <a:spcPct val="8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altLang="pt-BR" dirty="0" smtClean="0">
                <a:latin typeface="+mn-lt"/>
              </a:rPr>
              <a:t>O link  “Nova busca” volta para a pesquisa em todo o conteúdo.</a:t>
            </a:r>
            <a:endParaRPr lang="pt-BR" dirty="0">
              <a:latin typeface="+mn-lt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6"/>
          <p:cNvPicPr>
            <a:picLocks noChangeAspect="1" noChangeArrowheads="1"/>
          </p:cNvPicPr>
          <p:nvPr/>
        </p:nvPicPr>
        <p:blipFill>
          <a:blip r:embed="rId2" cstate="email"/>
          <a:srcRect t="-208"/>
          <a:stretch>
            <a:fillRect/>
          </a:stretch>
        </p:blipFill>
        <p:spPr bwMode="auto">
          <a:xfrm>
            <a:off x="0" y="-12700"/>
            <a:ext cx="91440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C534B-041A-401F-A9DA-085434FAF717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74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 rot="10800000" flipV="1">
            <a:off x="5273675" y="3608388"/>
            <a:ext cx="1150938" cy="360362"/>
          </a:xfrm>
          <a:prstGeom prst="rect">
            <a:avLst/>
          </a:prstGeom>
          <a:solidFill>
            <a:srgbClr val="FF9900">
              <a:alpha val="25000"/>
            </a:srgbClr>
          </a:solidFill>
          <a:ln w="28575" cap="flat" cmpd="sng" algn="ctr">
            <a:solidFill>
              <a:srgbClr val="FF9900"/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lIns="76197" tIns="38098" rIns="76197" bIns="3809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b="1" kern="0">
              <a:solidFill>
                <a:srgbClr val="0000FF"/>
              </a:solidFill>
              <a:latin typeface="Calibri"/>
              <a:cs typeface="+mn-cs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 rot="2025800">
            <a:off x="6183313" y="3787775"/>
            <a:ext cx="647700" cy="360363"/>
          </a:xfrm>
          <a:prstGeom prst="leftArrow">
            <a:avLst>
              <a:gd name="adj1" fmla="val 41176"/>
              <a:gd name="adj2" fmla="val 74524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>
              <a:solidFill>
                <a:sysClr val="window" lastClr="FFFFFF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0638" y="0"/>
            <a:ext cx="91646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79388" y="4297363"/>
            <a:ext cx="8785225" cy="124301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pt-BR" sz="1700" dirty="0" smtClean="0">
                <a:solidFill>
                  <a:srgbClr val="000000"/>
                </a:solidFill>
                <a:latin typeface="+mn-lt"/>
                <a:cs typeface="+mn-cs"/>
              </a:rPr>
              <a:t>É possível combinar os filtros para seleção das bases de dados desejadas (nome da base, editor responsável, tipo de documento disponível na base).</a:t>
            </a:r>
          </a:p>
          <a:p>
            <a:pPr algn="just">
              <a:defRPr/>
            </a:pPr>
            <a:r>
              <a:rPr lang="pt-BR" sz="1700" dirty="0" smtClean="0">
                <a:solidFill>
                  <a:srgbClr val="000000"/>
                </a:solidFill>
                <a:latin typeface="+mn-lt"/>
                <a:cs typeface="+mn-cs"/>
              </a:rPr>
              <a:t>Após preencher ou selecionar os itens desejados clique no botão “Bases de dados” para executar a seleção.</a:t>
            </a:r>
          </a:p>
        </p:txBody>
      </p:sp>
      <p:sp>
        <p:nvSpPr>
          <p:cNvPr id="5" name="Retângulo 4"/>
          <p:cNvSpPr/>
          <p:nvPr/>
        </p:nvSpPr>
        <p:spPr>
          <a:xfrm>
            <a:off x="5842000" y="3695700"/>
            <a:ext cx="914400" cy="122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283200" y="3998913"/>
            <a:ext cx="914400" cy="122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843213" y="3794125"/>
            <a:ext cx="4752975" cy="1655763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884738" y="1123950"/>
            <a:ext cx="4103687" cy="1709738"/>
          </a:xfrm>
          <a:prstGeom prst="roundRect">
            <a:avLst>
              <a:gd name="adj" fmla="val 7541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pt-BR" sz="1700" dirty="0" smtClean="0">
                <a:solidFill>
                  <a:srgbClr val="000000"/>
                </a:solidFill>
                <a:latin typeface="+mn-lt"/>
                <a:cs typeface="+mn-cs"/>
              </a:rPr>
              <a:t>Algumas bases de dados listadas não apresentarão a possibilidade de marcação. Estas bases devem ser pesquisadas em sua própria interface de pesquisa. Basta clicar no nome da base para acessá-la.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rot="10800000" flipV="1">
            <a:off x="0" y="625475"/>
            <a:ext cx="3924300" cy="367823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11638" y="3721100"/>
            <a:ext cx="4105275" cy="1166813"/>
          </a:xfrm>
          <a:prstGeom prst="roundRect">
            <a:avLst>
              <a:gd name="adj" fmla="val 7541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pt-BR" sz="1700" dirty="0" smtClean="0">
                <a:solidFill>
                  <a:srgbClr val="000000"/>
                </a:solidFill>
                <a:latin typeface="Palatino Linotype" pitchFamily="18" charset="0"/>
              </a:rPr>
              <a:t>Para realizar a pesquisa na própria interface de pesquisa da base desejada, basta clicar no nome da base para acessá-la.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440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03350" y="3221038"/>
            <a:ext cx="7200900" cy="6635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pt-BR" sz="1700" dirty="0" smtClean="0">
                <a:solidFill>
                  <a:srgbClr val="000000"/>
                </a:solidFill>
                <a:latin typeface="+mn-lt"/>
                <a:cs typeface="+mn-cs"/>
              </a:rPr>
              <a:t>É possível obter mais informações sobre a base desejada, basta clicar no link “Mostrar informações”.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951163" y="4610100"/>
            <a:ext cx="4645025" cy="792163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27538" y="3578225"/>
            <a:ext cx="4248150" cy="124301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 algn="just">
              <a:defRPr/>
            </a:pPr>
            <a:r>
              <a:rPr lang="pt-BR" sz="1700" dirty="0">
                <a:solidFill>
                  <a:srgbClr val="000000"/>
                </a:solidFill>
              </a:rPr>
              <a:t>A opção de localizar as bases disponíveis por área do conhecimento e subárea não permite a combinação com outras opções de busca.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843213" y="2246313"/>
            <a:ext cx="4175125" cy="9366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altLang="pt-BR" sz="3300" b="1" dirty="0" smtClean="0">
                <a:latin typeface="+mj-lt"/>
              </a:rPr>
              <a:t>Dica: Uso de nome de usuário e senha</a:t>
            </a:r>
          </a:p>
        </p:txBody>
      </p:sp>
      <p:sp>
        <p:nvSpPr>
          <p:cNvPr id="13315" name="Espaço Reservado para Conteúdo 9"/>
          <p:cNvSpPr>
            <a:spLocks noGrp="1"/>
          </p:cNvSpPr>
          <p:nvPr>
            <p:ph sz="half" idx="2"/>
          </p:nvPr>
        </p:nvSpPr>
        <p:spPr>
          <a:xfrm>
            <a:off x="4572000" y="1333500"/>
            <a:ext cx="4321175" cy="37719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pt-BR" altLang="pt-BR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Para realizar pesquisas no Portal .periodicos. CAPES </a:t>
            </a:r>
            <a:r>
              <a:rPr lang="pt-BR" altLang="pt-BR" sz="2200" b="1" dirty="0" smtClean="0">
                <a:solidFill>
                  <a:srgbClr val="FF0000"/>
                </a:solidFill>
                <a:latin typeface="+mn-lt"/>
                <a:cs typeface="Arial" charset="0"/>
              </a:rPr>
              <a:t>não é necessário o uso de nome de usuário e senha e nenhum tipo de registro ou cadastro.</a:t>
            </a:r>
            <a:r>
              <a:rPr lang="pt-BR" altLang="pt-BR" sz="2200" dirty="0" smtClean="0">
                <a:solidFill>
                  <a:srgbClr val="FF0000"/>
                </a:solidFill>
                <a:latin typeface="+mn-lt"/>
                <a:cs typeface="Arial" charset="0"/>
              </a:rPr>
              <a:t>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pt-BR" altLang="pt-BR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Entretanto, isso será necessário </a:t>
            </a:r>
            <a:r>
              <a:rPr lang="pt-BR" altLang="pt-BR" sz="22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para a utilizar os serviços personalizados </a:t>
            </a:r>
            <a:r>
              <a:rPr lang="pt-BR" altLang="pt-BR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oferecidos pelo Portal. Esta identificação </a:t>
            </a:r>
            <a:r>
              <a:rPr lang="pt-BR" altLang="pt-B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NÃO</a:t>
            </a:r>
            <a:r>
              <a:rPr lang="pt-BR" altLang="pt-BR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 está relacionada ao serviço de acesso remoto.</a:t>
            </a:r>
            <a:endParaRPr lang="pt-BR" altLang="pt-BR" sz="2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Portal de Periódicos da CAPES</a:t>
            </a:r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B38159CE-E85A-417F-8713-D8B081F3B12E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8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0966" name="Picture 5" descr="F:\Documents and Settings\katyushas\Configurações locais\Temporary Internet Files\Content.IE5\UZ07E2BI\MP900442237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52500" y="1333500"/>
            <a:ext cx="2867025" cy="377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27538" y="481013"/>
            <a:ext cx="4321175" cy="2662237"/>
          </a:xfrm>
          <a:prstGeom prst="roundRect">
            <a:avLst>
              <a:gd name="adj" fmla="val 810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/>
          <a:p>
            <a:pPr>
              <a:defRPr/>
            </a:pPr>
            <a:r>
              <a:rPr lang="pt-BR" sz="1600" dirty="0"/>
              <a:t>Ao marcar a base desejada durante a pesquisa, ela será imediatamente adicionada à seleção atual do conjunto de bases.</a:t>
            </a:r>
          </a:p>
          <a:p>
            <a:pPr algn="just">
              <a:defRPr/>
            </a:pPr>
            <a:r>
              <a:rPr lang="pt-BR" sz="1600" dirty="0">
                <a:solidFill>
                  <a:srgbClr val="000000"/>
                </a:solidFill>
              </a:rPr>
              <a:t>As bases selecionadas pelo usuário ficam na aba “Minhas bases de dados”.</a:t>
            </a:r>
          </a:p>
          <a:p>
            <a:pPr algn="just">
              <a:defRPr/>
            </a:pPr>
            <a:r>
              <a:rPr lang="pt-BR" sz="1600" dirty="0">
                <a:solidFill>
                  <a:srgbClr val="000000"/>
                </a:solidFill>
              </a:rPr>
              <a:t>Se o usuário estiver identificado as bases permanecem selecionadas para buscas futuras.</a:t>
            </a:r>
          </a:p>
          <a:p>
            <a:pPr algn="just">
              <a:defRPr/>
            </a:pPr>
            <a:r>
              <a:rPr lang="pt-BR" sz="1600" dirty="0">
                <a:solidFill>
                  <a:srgbClr val="000000"/>
                </a:solidFill>
              </a:rPr>
              <a:t>Para executar a busca apenas na seleção das bases feita clique no botão “Ir para a busca”.</a:t>
            </a:r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 rot="10800000" flipV="1">
            <a:off x="2843213" y="4021138"/>
            <a:ext cx="2087562" cy="64770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69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824163" y="4491038"/>
            <a:ext cx="1079500" cy="288925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124575" y="4319588"/>
            <a:ext cx="914400" cy="122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9" name="CaixaDeTexto 5"/>
          <p:cNvSpPr txBox="1"/>
          <p:nvPr/>
        </p:nvSpPr>
        <p:spPr>
          <a:xfrm>
            <a:off x="1954213" y="120650"/>
            <a:ext cx="7023100" cy="2571750"/>
          </a:xfrm>
          <a:prstGeom prst="roundRect">
            <a:avLst>
              <a:gd name="adj" fmla="val 9553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1 - O conjunto de bases “Novo conjunto” foi criado com 3 bases </a:t>
            </a:r>
          </a:p>
          <a:p>
            <a:pPr>
              <a:defRPr/>
            </a:pPr>
            <a:r>
              <a:rPr lang="pt-BR" dirty="0" smtClean="0"/>
              <a:t>e fica disponível para uso. Seu nome pode ser editado ou mesmo uma nota pode ser adicionada.</a:t>
            </a:r>
          </a:p>
          <a:p>
            <a:pPr>
              <a:defRPr/>
            </a:pPr>
            <a:r>
              <a:rPr lang="pt-BR" dirty="0" smtClean="0"/>
              <a:t>2 - As bases podem ser retiradas dos conjuntos desmarcando a seleção.</a:t>
            </a:r>
          </a:p>
          <a:p>
            <a:pPr>
              <a:defRPr/>
            </a:pPr>
            <a:r>
              <a:rPr lang="pt-BR" dirty="0" smtClean="0"/>
              <a:t>3 - Os conjuntos podem ser eliminados com um clique no X localizado à direita do nome do conjunto.</a:t>
            </a:r>
          </a:p>
          <a:p>
            <a:pPr>
              <a:defRPr/>
            </a:pPr>
            <a:r>
              <a:rPr lang="pt-BR" dirty="0" smtClean="0"/>
              <a:t>4 – Para realizar a busca nas bases, selecionar o conjunto desejado e</a:t>
            </a:r>
          </a:p>
          <a:p>
            <a:pPr>
              <a:defRPr/>
            </a:pPr>
            <a:r>
              <a:rPr lang="pt-BR" dirty="0" smtClean="0"/>
              <a:t>dar um clique no botão “Ir para a busca”</a:t>
            </a:r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auto">
          <a:xfrm rot="10800000" flipV="1">
            <a:off x="3779838" y="4010025"/>
            <a:ext cx="3024187" cy="28733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18" name="Elipse 17"/>
          <p:cNvSpPr/>
          <p:nvPr/>
        </p:nvSpPr>
        <p:spPr>
          <a:xfrm>
            <a:off x="6689725" y="4121150"/>
            <a:ext cx="431800" cy="431800"/>
          </a:xfrm>
          <a:prstGeom prst="ellipse">
            <a:avLst/>
          </a:prstGeom>
          <a:solidFill>
            <a:srgbClr val="FF99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1</a:t>
            </a:r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auto">
          <a:xfrm rot="10800000" flipV="1">
            <a:off x="3990975" y="4279900"/>
            <a:ext cx="157163" cy="93027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20" name="Elipse 19"/>
          <p:cNvSpPr/>
          <p:nvPr/>
        </p:nvSpPr>
        <p:spPr>
          <a:xfrm>
            <a:off x="4108450" y="4441825"/>
            <a:ext cx="431800" cy="431800"/>
          </a:xfrm>
          <a:prstGeom prst="ellipse">
            <a:avLst/>
          </a:prstGeom>
          <a:solidFill>
            <a:srgbClr val="FF99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2</a:t>
            </a:r>
          </a:p>
        </p:txBody>
      </p:sp>
      <p:sp>
        <p:nvSpPr>
          <p:cNvPr id="21" name="Elipse 20"/>
          <p:cNvSpPr/>
          <p:nvPr/>
        </p:nvSpPr>
        <p:spPr>
          <a:xfrm>
            <a:off x="2411413" y="4368800"/>
            <a:ext cx="431800" cy="431800"/>
          </a:xfrm>
          <a:prstGeom prst="ellipse">
            <a:avLst/>
          </a:prstGeom>
          <a:solidFill>
            <a:srgbClr val="FF99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3</a:t>
            </a:r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auto">
          <a:xfrm rot="10800000" flipV="1">
            <a:off x="2862263" y="5233988"/>
            <a:ext cx="1062037" cy="28892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23" name="Elipse 22"/>
          <p:cNvSpPr/>
          <p:nvPr/>
        </p:nvSpPr>
        <p:spPr>
          <a:xfrm>
            <a:off x="3635375" y="5162550"/>
            <a:ext cx="431800" cy="431800"/>
          </a:xfrm>
          <a:prstGeom prst="ellipse">
            <a:avLst/>
          </a:prstGeom>
          <a:solidFill>
            <a:srgbClr val="FF99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4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950" y="3505200"/>
            <a:ext cx="5256213" cy="95408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pt-BR" sz="1700" dirty="0">
                <a:solidFill>
                  <a:srgbClr val="000000"/>
                </a:solidFill>
                <a:latin typeface="+mn-lt"/>
                <a:cs typeface="+mn-cs"/>
              </a:rPr>
              <a:t>Após a seleção das bases desejadas, inclua os termos de busca e clique o botão Buscar </a:t>
            </a:r>
            <a:r>
              <a:rPr lang="pt-BR" sz="1700" dirty="0" smtClean="0">
                <a:solidFill>
                  <a:srgbClr val="000000"/>
                </a:solidFill>
                <a:latin typeface="+mn-lt"/>
                <a:cs typeface="+mn-cs"/>
              </a:rPr>
              <a:t>e </a:t>
            </a:r>
            <a:r>
              <a:rPr lang="pt-BR" sz="1700" dirty="0">
                <a:solidFill>
                  <a:srgbClr val="000000"/>
                </a:solidFill>
                <a:latin typeface="+mn-lt"/>
                <a:cs typeface="+mn-cs"/>
              </a:rPr>
              <a:t>os termos serão pesquisados nas bases selecionadas.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4"/>
          <p:cNvPicPr>
            <a:picLocks noChangeAspect="1" noChangeArrowheads="1"/>
          </p:cNvPicPr>
          <p:nvPr/>
        </p:nvPicPr>
        <p:blipFill>
          <a:blip r:embed="rId2" cstate="email"/>
          <a:srcRect t="-121"/>
          <a:stretch>
            <a:fillRect/>
          </a:stretch>
        </p:blipFill>
        <p:spPr bwMode="auto">
          <a:xfrm>
            <a:off x="0" y="-6350"/>
            <a:ext cx="91440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>
            <a:spLocks noChangeArrowheads="1"/>
          </p:cNvSpPr>
          <p:nvPr/>
        </p:nvSpPr>
        <p:spPr bwMode="auto">
          <a:xfrm rot="10800000" flipV="1">
            <a:off x="4075113" y="1846263"/>
            <a:ext cx="3521075" cy="2016125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2555875" y="3360738"/>
            <a:ext cx="6119813" cy="124301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 busca é realizada simultaneamente em cada uma das bases de dados selecionadas, e o resultado é montado considerando os primeiros 30 registros considerados mais relevantes por cada uma das bases.</a:t>
            </a: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rot="10800000" flipV="1">
            <a:off x="2671763" y="2589213"/>
            <a:ext cx="4918075" cy="700087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email"/>
          <a:srcRect t="-282"/>
          <a:stretch>
            <a:fillRect/>
          </a:stretch>
        </p:blipFill>
        <p:spPr bwMode="auto">
          <a:xfrm>
            <a:off x="0" y="-15875"/>
            <a:ext cx="914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2484438" y="2671763"/>
            <a:ext cx="6086475" cy="6635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Para verificar os resultados por base selecionada, basta clicar no link “mais informações” ao lado do filtro “Coleção”.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2843213" y="3505200"/>
            <a:ext cx="1008062" cy="360363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2051050" y="3937000"/>
            <a:ext cx="6086475" cy="66516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Uma nova janela será exibida com o número de resultados localizados em cada uma das bases selecionadas.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>
            <a:spLocks noChangeArrowheads="1"/>
          </p:cNvSpPr>
          <p:nvPr/>
        </p:nvSpPr>
        <p:spPr bwMode="auto">
          <a:xfrm rot="10800000" flipV="1">
            <a:off x="2671763" y="47625"/>
            <a:ext cx="747712" cy="350838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50825" y="1322388"/>
            <a:ext cx="4968875" cy="2400300"/>
          </a:xfrm>
          <a:prstGeom prst="roundRect">
            <a:avLst>
              <a:gd name="adj" fmla="val 825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1 - Os filtros podem ser utilizados normalmente.</a:t>
            </a:r>
          </a:p>
          <a:p>
            <a:pPr>
              <a:defRPr/>
            </a:pPr>
            <a:r>
              <a:rPr lang="pt-BR" dirty="0" smtClean="0"/>
              <a:t>2 - Se desejar fazer nova busca nesse mesmo conjunto de bases, basta incluir o novo termo no espaço de busca ou mesmo solicitar que mais resultados sejam exibidos.</a:t>
            </a:r>
          </a:p>
          <a:p>
            <a:pPr>
              <a:defRPr/>
            </a:pPr>
            <a:r>
              <a:rPr lang="pt-BR" dirty="0" smtClean="0"/>
              <a:t>3 - Ao usar o link “Nova Busca” a busca volta a ser realizada em todo o conteúdo do Portal.</a:t>
            </a:r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 rot="10800000" flipV="1">
            <a:off x="2671763" y="525463"/>
            <a:ext cx="3268662" cy="531812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1" name="Retângulo 10"/>
          <p:cNvSpPr>
            <a:spLocks noChangeArrowheads="1"/>
          </p:cNvSpPr>
          <p:nvPr/>
        </p:nvSpPr>
        <p:spPr bwMode="auto">
          <a:xfrm rot="10800000" flipV="1">
            <a:off x="5364163" y="1066800"/>
            <a:ext cx="2232025" cy="1455738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latin typeface="+mj-lt"/>
              </a:rPr>
              <a:t>Meu Espaço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74650" lvl="1" indent="-374650">
              <a:lnSpc>
                <a:spcPct val="90000"/>
              </a:lnSpc>
              <a:buClr>
                <a:srgbClr val="0070C0"/>
              </a:buClr>
              <a:buSzPct val="80000"/>
              <a:buFont typeface="Arial" charset="0"/>
              <a:buNone/>
              <a:defRPr/>
            </a:pPr>
            <a:r>
              <a:rPr lang="pt-BR" sz="2600" dirty="0" smtClean="0">
                <a:latin typeface="+mn-lt"/>
              </a:rPr>
              <a:t>Por meio da identificação do usuário é possível:</a:t>
            </a:r>
          </a:p>
          <a:p>
            <a:pPr marL="374650" lvl="1" indent="4763">
              <a:lnSpc>
                <a:spcPct val="9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2600" dirty="0" smtClean="0">
                <a:latin typeface="+mn-lt"/>
              </a:rPr>
              <a:t> Criar uma lista de artigos preferidos;</a:t>
            </a:r>
          </a:p>
          <a:p>
            <a:pPr marL="374650" lvl="1" indent="4763">
              <a:lnSpc>
                <a:spcPct val="9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2600" dirty="0" smtClean="0">
                <a:latin typeface="+mn-lt"/>
              </a:rPr>
              <a:t> Criar uma lista com os periódicos </a:t>
            </a:r>
          </a:p>
          <a:p>
            <a:pPr marL="374650" lvl="1" indent="4763">
              <a:lnSpc>
                <a:spcPct val="9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2600" dirty="0" smtClean="0">
                <a:latin typeface="+mn-lt"/>
              </a:rPr>
              <a:t> Salvar bases de dados de interesse do usuário para buscas futuras; </a:t>
            </a:r>
          </a:p>
          <a:p>
            <a:pPr marL="374650" lvl="1" indent="4763">
              <a:lnSpc>
                <a:spcPct val="90000"/>
              </a:lnSpc>
              <a:buClr>
                <a:srgbClr val="0070C0"/>
              </a:buClr>
              <a:buSzPct val="80000"/>
              <a:buFont typeface="Wingdings" pitchFamily="2" charset="2"/>
              <a:buChar char="v"/>
              <a:defRPr/>
            </a:pPr>
            <a:r>
              <a:rPr lang="pt-BR" sz="2600" dirty="0" smtClean="0">
                <a:latin typeface="+mn-lt"/>
              </a:rPr>
              <a:t> Gerar alertas para pesquisas já realizadas no acervo do Portal de Periódicos; </a:t>
            </a:r>
          </a:p>
          <a:p>
            <a:pPr marL="0" lvl="1" indent="0" algn="ctr" eaLnBrk="1" fontAlgn="auto" hangingPunct="1">
              <a:spcBef>
                <a:spcPct val="0"/>
              </a:spcBef>
              <a:spcAft>
                <a:spcPts val="0"/>
              </a:spcAft>
              <a:buClr>
                <a:srgbClr val="0070C0"/>
              </a:buClr>
              <a:buSzPct val="80000"/>
              <a:buFont typeface="Arial" charset="0"/>
              <a:buNone/>
              <a:defRPr/>
            </a:pPr>
            <a:r>
              <a:rPr lang="pt-BR" sz="2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LEMBRETE: Este serviço NÃO permite o acesso remoto ao conteúdo assinado pelo Portal.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8575"/>
            <a:ext cx="91440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6"/>
          <p:cNvSpPr txBox="1">
            <a:spLocks noChangeArrowheads="1"/>
          </p:cNvSpPr>
          <p:nvPr/>
        </p:nvSpPr>
        <p:spPr bwMode="auto">
          <a:xfrm>
            <a:off x="4895850" y="912813"/>
            <a:ext cx="4248150" cy="3559175"/>
          </a:xfrm>
          <a:prstGeom prst="roundRect">
            <a:avLst>
              <a:gd name="adj" fmla="val 6655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eaLnBrk="0" hangingPunct="0">
              <a:spcBef>
                <a:spcPts val="600"/>
              </a:spcBef>
              <a:spcAft>
                <a:spcPts val="600"/>
              </a:spcAft>
              <a:buFont typeface="Arial" charset="0"/>
              <a:buNone/>
            </a:lvl1pPr>
          </a:lstStyle>
          <a:p>
            <a:pPr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700" dirty="0">
                <a:solidFill>
                  <a:srgbClr val="000000"/>
                </a:solidFill>
              </a:rPr>
              <a:t>Para acessar este serviço é necessário fazer a identificação no Portal.</a:t>
            </a:r>
          </a:p>
          <a:p>
            <a:pPr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700" dirty="0">
                <a:solidFill>
                  <a:srgbClr val="000000"/>
                </a:solidFill>
              </a:rPr>
              <a:t>Para se tornar um usuário identificado é necessário preencher um cadastro disponível pela opção ‘Novo usuário’. Após o preenchimento e envio dos dados, um e-mail com um link de confirmação será encaminhado para o e-mail cadastrado. Caso o e-mail não chegue, é possível solicitar novo envio por meio da opção ‘Não recebi meu e-mail de confirmação de cadastro’.</a:t>
            </a:r>
          </a:p>
        </p:txBody>
      </p:sp>
      <p:sp>
        <p:nvSpPr>
          <p:cNvPr id="4" name="Retângulo 3"/>
          <p:cNvSpPr>
            <a:spLocks noChangeArrowheads="1"/>
          </p:cNvSpPr>
          <p:nvPr/>
        </p:nvSpPr>
        <p:spPr bwMode="auto">
          <a:xfrm flipV="1">
            <a:off x="2651125" y="5065713"/>
            <a:ext cx="2736850" cy="144462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 flipV="1">
            <a:off x="2724150" y="4562475"/>
            <a:ext cx="935038" cy="287338"/>
          </a:xfrm>
          <a:prstGeom prst="rect">
            <a:avLst/>
          </a:prstGeom>
          <a:solidFill>
            <a:srgbClr val="FF9900">
              <a:alpha val="25000"/>
            </a:srgbClr>
          </a:solidFill>
          <a:ln w="28575">
            <a:solidFill>
              <a:srgbClr val="FF99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76197" tIns="38098" rIns="76197" bIns="38098" anchor="ctr"/>
          <a:lstStyle/>
          <a:p>
            <a:pPr algn="ctr">
              <a:defRPr/>
            </a:pPr>
            <a:endParaRPr lang="pt-BR" sz="20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3373A-5FEC-4280-8658-4881058FE2E4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9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364163" y="225425"/>
            <a:ext cx="614362" cy="287338"/>
          </a:xfrm>
          <a:prstGeom prst="rect">
            <a:avLst/>
          </a:prstGeom>
          <a:solidFill>
            <a:schemeClr val="accent6">
              <a:lumMod val="75000"/>
              <a:alpha val="45000"/>
            </a:schemeClr>
          </a:solidFill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3200" b="1" dirty="0">
              <a:solidFill>
                <a:srgbClr val="0070C0"/>
              </a:solidFill>
            </a:endParaRPr>
          </a:p>
        </p:txBody>
      </p:sp>
      <p:sp>
        <p:nvSpPr>
          <p:cNvPr id="6" name="Texto explicativo retangular 5"/>
          <p:cNvSpPr/>
          <p:nvPr/>
        </p:nvSpPr>
        <p:spPr>
          <a:xfrm>
            <a:off x="5148263" y="841375"/>
            <a:ext cx="3887787" cy="1008063"/>
          </a:xfrm>
          <a:prstGeom prst="wedgeRectCallout">
            <a:avLst>
              <a:gd name="adj1" fmla="val -34253"/>
              <a:gd name="adj2" fmla="val -89713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pt-BR" altLang="pt-BR" dirty="0">
                <a:solidFill>
                  <a:srgbClr val="000000"/>
                </a:solidFill>
              </a:rPr>
              <a:t>A identificação no Portal pode ser feita a partir do link MEU ESPAÇO localizado no topo da página.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email"/>
          <a:srcRect t="-259"/>
          <a:stretch>
            <a:fillRect/>
          </a:stretch>
        </p:blipFill>
        <p:spPr bwMode="auto">
          <a:xfrm>
            <a:off x="0" y="0"/>
            <a:ext cx="91440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rot="10800000" flipV="1">
            <a:off x="2771775" y="1562100"/>
            <a:ext cx="936625" cy="34925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771775" y="2713038"/>
            <a:ext cx="6086475" cy="66516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Após a identificação, o acesso a periódicos favoritos (que foram salvos) fica habilitado para acesso na respectiva área.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rot="10800000" flipV="1">
            <a:off x="2771775" y="1562100"/>
            <a:ext cx="936625" cy="34925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771775" y="2713038"/>
            <a:ext cx="6086475" cy="9540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Assim como o acesso a bases de dados favoritas (salvas para acesso rápido) também fica habilitado para acesso na respectiva área.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Suporte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FD0A0-D8C6-4342-81B0-70F57173AF40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93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800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88" y="-85725"/>
            <a:ext cx="9145588" cy="581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>
            <a:spLocks noChangeArrowheads="1"/>
          </p:cNvSpPr>
          <p:nvPr/>
        </p:nvSpPr>
        <p:spPr bwMode="auto">
          <a:xfrm rot="10800000" flipV="1">
            <a:off x="1019175" y="4332288"/>
            <a:ext cx="1260475" cy="1382712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771775" y="2713038"/>
            <a:ext cx="6086475" cy="665162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>
            <a:spAutoFit/>
          </a:bodyPr>
          <a:lstStyle>
            <a:defPPr>
              <a:defRPr lang="pt-BR"/>
            </a:defPPr>
            <a:lvl1pPr algn="just">
              <a:defRPr sz="1700">
                <a:solidFill>
                  <a:srgbClr val="000000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pt-BR" dirty="0" smtClean="0"/>
              <a:t>A qualquer momento, é possível acessar a área de suporte à utilização do Portal.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3813" y="0"/>
            <a:ext cx="91678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47888" y="2641600"/>
            <a:ext cx="4824412" cy="6635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63"/>
              </a:spcBef>
              <a:defRPr/>
            </a:pPr>
            <a:r>
              <a:rPr lang="pt-BR" altLang="pt-BR" sz="1700" dirty="0" smtClean="0">
                <a:solidFill>
                  <a:srgbClr val="000000"/>
                </a:solidFill>
                <a:latin typeface="+mn-lt"/>
              </a:rPr>
              <a:t>Estão à disposição os materiais didáticos de todo o conteúdo assinado pelo Portal.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1113"/>
            <a:ext cx="9144000" cy="57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>
            <a:spLocks noChangeArrowheads="1"/>
          </p:cNvSpPr>
          <p:nvPr/>
        </p:nvSpPr>
        <p:spPr bwMode="auto">
          <a:xfrm rot="10800000" flipV="1">
            <a:off x="1247775" y="4802188"/>
            <a:ext cx="1260475" cy="215900"/>
          </a:xfrm>
          <a:prstGeom prst="rect">
            <a:avLst/>
          </a:prstGeom>
          <a:noFill/>
          <a:ln w="57150" algn="ctr">
            <a:solidFill>
              <a:srgbClr val="FF9900"/>
            </a:solidFill>
            <a:miter lim="800000"/>
            <a:headEnd/>
            <a:tailEnd/>
          </a:ln>
        </p:spPr>
        <p:txBody>
          <a:bodyPr rot="10800000" lIns="76197" tIns="38098" rIns="76197" bIns="38098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63938" y="1001713"/>
            <a:ext cx="4824412" cy="95408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63"/>
              </a:spcBef>
              <a:defRPr/>
            </a:pPr>
            <a:r>
              <a:rPr lang="pt-BR" altLang="pt-BR" sz="1700" dirty="0" smtClean="0">
                <a:solidFill>
                  <a:srgbClr val="000000"/>
                </a:solidFill>
                <a:latin typeface="+mn-lt"/>
              </a:rPr>
              <a:t>O contato de bibliotecárias que auxiliam a equipe do Portal no atendimento aos usuários em todo o Brasil.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614613" y="1562100"/>
            <a:ext cx="6242050" cy="903288"/>
          </a:xfrm>
          <a:prstGeom prst="roundRect">
            <a:avLst>
              <a:gd name="adj" fmla="val 8752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63"/>
              </a:spcBef>
              <a:defRPr/>
            </a:pPr>
            <a:r>
              <a:rPr lang="pt-BR" altLang="pt-BR" sz="1700" dirty="0" smtClean="0">
                <a:solidFill>
                  <a:srgbClr val="000000"/>
                </a:solidFill>
                <a:latin typeface="+mn-lt"/>
              </a:rPr>
              <a:t>Além de uma sessão de perguntas frequentes, agenda de treinamentos e a possibilidade de fazer o download de aplicativos para dispositivos móveis.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>
                <a:latin typeface="+mj-lt"/>
              </a:rPr>
              <a:t>Acesso via dispositivos móveis</a:t>
            </a:r>
            <a:endParaRPr lang="pt-BR" b="1" dirty="0">
              <a:latin typeface="+mj-lt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6656860C-3291-4708-BD38-1B0682AD983A}" type="slidenum">
              <a:rPr lang="pt-BR">
                <a:solidFill>
                  <a:schemeClr val="tx1">
                    <a:lumMod val="65000"/>
                    <a:lumOff val="35000"/>
                  </a:schemeClr>
                </a:solidFill>
              </a:rPr>
              <a:pPr>
                <a:defRPr/>
              </a:pPr>
              <a:t>97</a:t>
            </a:fld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2101" name="Espaço Reservado para Conteúdo 2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32363" y="1304925"/>
            <a:ext cx="1951037" cy="3079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2102" name="Imagem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24650" y="1878013"/>
            <a:ext cx="1836738" cy="296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5" name="CaixaDeTexto 4"/>
          <p:cNvSpPr txBox="1"/>
          <p:nvPr/>
        </p:nvSpPr>
        <p:spPr>
          <a:xfrm>
            <a:off x="611188" y="4662488"/>
            <a:ext cx="3673475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pt-BR" dirty="0"/>
              <a:t>Versão para Android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859338" y="4662488"/>
            <a:ext cx="3889375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pt-BR" dirty="0"/>
              <a:t>Versão para IOS</a:t>
            </a:r>
          </a:p>
        </p:txBody>
      </p:sp>
      <p:pic>
        <p:nvPicPr>
          <p:cNvPr id="132105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1306513"/>
            <a:ext cx="2214562" cy="305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1993900" y="1668463"/>
            <a:ext cx="2290763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b="1">
                <a:latin typeface="+mj-lt"/>
              </a:rPr>
              <a:t>Institucional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655888" y="2713038"/>
            <a:ext cx="6240462" cy="1452562"/>
          </a:xfrm>
          <a:prstGeom prst="roundRect">
            <a:avLst>
              <a:gd name="adj" fmla="val 8752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197" tIns="38098" rIns="76197" bIns="3809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63"/>
              </a:spcBef>
              <a:defRPr/>
            </a:pPr>
            <a:r>
              <a:rPr lang="pt-BR" altLang="pt-BR" sz="1700" dirty="0" smtClean="0">
                <a:solidFill>
                  <a:srgbClr val="000000"/>
                </a:solidFill>
                <a:latin typeface="+mn-lt"/>
              </a:rPr>
              <a:t>Estão disponíveis informações sobre a criação do Portal de Periódicos, sua história, evolução, missão e objetivos, informações sobre critérios de participação além de documentos normativos, formulários e estatísticas de uso no menu INSTITUCIONAL.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o">
  <a:themeElements>
    <a:clrScheme name="Ex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Executivo">
  <a:themeElements>
    <a:clrScheme name="Ex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20530</TotalTime>
  <Words>3373</Words>
  <Application>Microsoft Office PowerPoint</Application>
  <PresentationFormat>Apresentação na tela (16:10)</PresentationFormat>
  <Paragraphs>261</Paragraphs>
  <Slides>100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100</vt:i4>
      </vt:variant>
    </vt:vector>
  </HeadingPairs>
  <TitlesOfParts>
    <vt:vector size="110" baseType="lpstr">
      <vt:lpstr>Arial</vt:lpstr>
      <vt:lpstr>Palatino Linotype</vt:lpstr>
      <vt:lpstr>Century Gothic</vt:lpstr>
      <vt:lpstr>Courier New</vt:lpstr>
      <vt:lpstr>Calibri</vt:lpstr>
      <vt:lpstr>Verdana</vt:lpstr>
      <vt:lpstr>Wingdings</vt:lpstr>
      <vt:lpstr>Executivo</vt:lpstr>
      <vt:lpstr>Tema do Office</vt:lpstr>
      <vt:lpstr>1_Executivo</vt:lpstr>
      <vt:lpstr>Portal de Periódicos Capes</vt:lpstr>
      <vt:lpstr>O que é o Portal de Periódicos?</vt:lpstr>
      <vt:lpstr>Slide 3</vt:lpstr>
      <vt:lpstr>Slide 4</vt:lpstr>
      <vt:lpstr>Slide 5</vt:lpstr>
      <vt:lpstr>Slide 6</vt:lpstr>
      <vt:lpstr>Identificando-se</vt:lpstr>
      <vt:lpstr>Dica: Uso de nome de usuário e senha</vt:lpstr>
      <vt:lpstr>Slide 9</vt:lpstr>
      <vt:lpstr>Slide 10</vt:lpstr>
      <vt:lpstr>Slide 11</vt:lpstr>
      <vt:lpstr>Slide 12</vt:lpstr>
      <vt:lpstr>Slide 13</vt:lpstr>
      <vt:lpstr>Opções de Busca</vt:lpstr>
      <vt:lpstr>Buscar base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IMPORTANTE</vt:lpstr>
      <vt:lpstr>Buscar Livros</vt:lpstr>
      <vt:lpstr>Slide 27</vt:lpstr>
      <vt:lpstr>Slide 28</vt:lpstr>
      <vt:lpstr>Slide 29</vt:lpstr>
      <vt:lpstr>Periódicos Eletrônicos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Buscar Assunto</vt:lpstr>
      <vt:lpstr>Slide 43</vt:lpstr>
      <vt:lpstr>Buscar assunto – simples ou avançada</vt:lpstr>
      <vt:lpstr>Buscar assunto – simples ou avançada</vt:lpstr>
      <vt:lpstr>Buscar assunto – simples ou avançada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Buscar Assunto – bases escolhidas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Meu Espaço</vt:lpstr>
      <vt:lpstr>Slide 89</vt:lpstr>
      <vt:lpstr>Slide 90</vt:lpstr>
      <vt:lpstr>Slide 91</vt:lpstr>
      <vt:lpstr>Suporte</vt:lpstr>
      <vt:lpstr>Slide 93</vt:lpstr>
      <vt:lpstr>Slide 94</vt:lpstr>
      <vt:lpstr>Slide 95</vt:lpstr>
      <vt:lpstr>Slide 96</vt:lpstr>
      <vt:lpstr>Acesso via dispositivos móveis</vt:lpstr>
      <vt:lpstr>Institucional</vt:lpstr>
      <vt:lpstr>Slide 99</vt:lpstr>
      <vt:lpstr>Estamos à disposição para mais informações!</vt:lpstr>
    </vt:vector>
  </TitlesOfParts>
  <Company>Coordenação de Aperfeiçoamento de Pessoal de Nível Superior (CAPES)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Guia de uso do Portal de Periódicos da CAPES</dc:title>
  <dc:subject>Treinamento</dc:subject>
  <dc:creator>Coordenação-Geral do Portal de Periódicos (CGPP)</dc:creator>
  <cp:keywords>CAPES</cp:keywords>
  <cp:lastModifiedBy>marcosceron</cp:lastModifiedBy>
  <cp:revision>625</cp:revision>
  <dcterms:created xsi:type="dcterms:W3CDTF">2010-03-02T01:46:55Z</dcterms:created>
  <dcterms:modified xsi:type="dcterms:W3CDTF">2016-06-30T13:59:32Z</dcterms:modified>
  <cp:category>Treinamento</cp:category>
</cp:coreProperties>
</file>